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383" r:id="rId3"/>
    <p:sldId id="440" r:id="rId4"/>
    <p:sldId id="441" r:id="rId5"/>
    <p:sldId id="442" r:id="rId6"/>
    <p:sldId id="443" r:id="rId7"/>
    <p:sldId id="444" r:id="rId8"/>
    <p:sldId id="445" r:id="rId9"/>
    <p:sldId id="446" r:id="rId10"/>
    <p:sldId id="274" r:id="rId11"/>
    <p:sldId id="384" r:id="rId12"/>
    <p:sldId id="385" r:id="rId13"/>
    <p:sldId id="386" r:id="rId14"/>
    <p:sldId id="388" r:id="rId15"/>
    <p:sldId id="389" r:id="rId16"/>
    <p:sldId id="387" r:id="rId17"/>
    <p:sldId id="391" r:id="rId18"/>
    <p:sldId id="394" r:id="rId19"/>
    <p:sldId id="395" r:id="rId20"/>
    <p:sldId id="396" r:id="rId21"/>
    <p:sldId id="397" r:id="rId22"/>
    <p:sldId id="399" r:id="rId23"/>
    <p:sldId id="400" r:id="rId24"/>
    <p:sldId id="401" r:id="rId25"/>
    <p:sldId id="402" r:id="rId26"/>
    <p:sldId id="403" r:id="rId27"/>
    <p:sldId id="404" r:id="rId28"/>
    <p:sldId id="405" r:id="rId29"/>
    <p:sldId id="350" r:id="rId30"/>
    <p:sldId id="447" r:id="rId31"/>
    <p:sldId id="450" r:id="rId32"/>
    <p:sldId id="407" r:id="rId33"/>
    <p:sldId id="449" r:id="rId34"/>
    <p:sldId id="408" r:id="rId35"/>
    <p:sldId id="409" r:id="rId36"/>
    <p:sldId id="410" r:id="rId37"/>
    <p:sldId id="411" r:id="rId38"/>
    <p:sldId id="412" r:id="rId39"/>
    <p:sldId id="413" r:id="rId40"/>
    <p:sldId id="414" r:id="rId41"/>
    <p:sldId id="418"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48" r:id="rId57"/>
    <p:sldId id="437" r:id="rId58"/>
    <p:sldId id="438" r:id="rId59"/>
    <p:sldId id="43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5205BF0-CCC0-43F8-AA27-9AFA6F04BE68}">
          <p14:sldIdLst>
            <p14:sldId id="256"/>
          </p14:sldIdLst>
        </p14:section>
        <p14:section name="GÜNDEM MADDESİ-1" id="{93A8293C-6649-46AC-B36C-C6E31375D5E3}">
          <p14:sldIdLst>
            <p14:sldId id="383"/>
            <p14:sldId id="440"/>
            <p14:sldId id="441"/>
            <p14:sldId id="442"/>
            <p14:sldId id="443"/>
            <p14:sldId id="444"/>
            <p14:sldId id="445"/>
            <p14:sldId id="446"/>
          </p14:sldIdLst>
        </p14:section>
        <p14:section name="GÜNDEM 2" id="{A0F5620A-8535-466C-9B8B-0C63A8C4965C}">
          <p14:sldIdLst>
            <p14:sldId id="274"/>
          </p14:sldIdLst>
        </p14:section>
        <p14:section name="BÖLÜM 3" id="{6586BBE5-315A-4C99-89C5-E439ACB30E61}">
          <p14:sldIdLst>
            <p14:sldId id="384"/>
            <p14:sldId id="385"/>
          </p14:sldIdLst>
        </p14:section>
        <p14:section name="BÖLÜM 4" id="{33BAC8C5-1827-4742-AEEB-DFFFDEFD680F}">
          <p14:sldIdLst>
            <p14:sldId id="386"/>
            <p14:sldId id="388"/>
            <p14:sldId id="389"/>
            <p14:sldId id="387"/>
            <p14:sldId id="391"/>
            <p14:sldId id="394"/>
            <p14:sldId id="395"/>
            <p14:sldId id="396"/>
            <p14:sldId id="397"/>
            <p14:sldId id="399"/>
            <p14:sldId id="400"/>
            <p14:sldId id="401"/>
            <p14:sldId id="402"/>
            <p14:sldId id="403"/>
            <p14:sldId id="404"/>
          </p14:sldIdLst>
        </p14:section>
        <p14:section name="GÜNDEM 5" id="{032B7D4B-13C6-41EC-A0D5-1C2EBAC5DBC8}">
          <p14:sldIdLst>
            <p14:sldId id="405"/>
            <p14:sldId id="350"/>
            <p14:sldId id="447"/>
            <p14:sldId id="450"/>
            <p14:sldId id="407"/>
            <p14:sldId id="449"/>
            <p14:sldId id="408"/>
            <p14:sldId id="409"/>
            <p14:sldId id="410"/>
            <p14:sldId id="411"/>
            <p14:sldId id="412"/>
            <p14:sldId id="413"/>
            <p14:sldId id="414"/>
            <p14:sldId id="418"/>
            <p14:sldId id="423"/>
          </p14:sldIdLst>
        </p14:section>
        <p14:section name="GÜNDEM 6" id="{0167DFBA-6DBD-4B92-B664-4EC641A9891F}">
          <p14:sldIdLst>
            <p14:sldId id="424"/>
            <p14:sldId id="425"/>
          </p14:sldIdLst>
        </p14:section>
        <p14:section name="GÜNDEM 7" id="{76A8971F-C65A-4779-BE3A-2D5C6D06D884}">
          <p14:sldIdLst>
            <p14:sldId id="426"/>
            <p14:sldId id="427"/>
          </p14:sldIdLst>
        </p14:section>
        <p14:section name="GÜNDEM 8" id="{806D228A-CB76-4D8E-9FC1-C6782A0C8C5C}">
          <p14:sldIdLst>
            <p14:sldId id="428"/>
          </p14:sldIdLst>
        </p14:section>
        <p14:section name="GÜNDEM 9" id="{7E665569-C276-4036-9D72-5299D96E5FC5}">
          <p14:sldIdLst>
            <p14:sldId id="429"/>
            <p14:sldId id="430"/>
            <p14:sldId id="431"/>
          </p14:sldIdLst>
        </p14:section>
        <p14:section name="GÜNDEM 10" id="{5E06F9C3-5EE2-4526-95BB-8BF7420D34BD}">
          <p14:sldIdLst>
            <p14:sldId id="432"/>
            <p14:sldId id="433"/>
            <p14:sldId id="434"/>
            <p14:sldId id="435"/>
          </p14:sldIdLst>
        </p14:section>
        <p14:section name="GÜNDEM 11" id="{7AA6A8EC-5D60-4694-A176-EB9325EF7910}">
          <p14:sldIdLst>
            <p14:sldId id="436"/>
            <p14:sldId id="448"/>
            <p14:sldId id="437"/>
          </p14:sldIdLst>
        </p14:section>
        <p14:section name="GÜNDEM 12" id="{7932C631-3C61-4E3A-97DD-2941C5C0A3EE}">
          <p14:sldIdLst>
            <p14:sldId id="438"/>
          </p14:sldIdLst>
        </p14:section>
        <p14:section name="GÜNDEM 13" id="{740741FD-A9FA-4A79-8705-38D6A66AD128}">
          <p14:sldIdLst>
            <p14:sldId id="4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60"/>
  </p:normalViewPr>
  <p:slideViewPr>
    <p:cSldViewPr snapToGrid="0">
      <p:cViewPr varScale="1">
        <p:scale>
          <a:sx n="68" d="100"/>
          <a:sy n="68" d="100"/>
        </p:scale>
        <p:origin x="660" y="8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112336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180430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342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67704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529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2281801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52205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343702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396481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9A7A5F-E4C4-4C6B-A01C-8966B86C8289}" type="datetimeFigureOut">
              <a:rPr lang="tr-TR" smtClean="0"/>
              <a:t>21.10.2022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3348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9A7A5F-E4C4-4C6B-A01C-8966B86C8289}" type="datetimeFigureOut">
              <a:rPr lang="tr-TR" smtClean="0"/>
              <a:t>21.10.2022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347424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9A7A5F-E4C4-4C6B-A01C-8966B86C8289}" type="datetimeFigureOut">
              <a:rPr lang="tr-TR" smtClean="0"/>
              <a:t>21.10.2022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339329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49A7A5F-E4C4-4C6B-A01C-8966B86C8289}" type="datetimeFigureOut">
              <a:rPr lang="tr-TR" smtClean="0"/>
              <a:t>21.10.2022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37442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A7A5F-E4C4-4C6B-A01C-8966B86C8289}" type="datetimeFigureOut">
              <a:rPr lang="tr-TR" smtClean="0"/>
              <a:t>21.10.2022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27835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9A7A5F-E4C4-4C6B-A01C-8966B86C8289}" type="datetimeFigureOut">
              <a:rPr lang="tr-TR" smtClean="0"/>
              <a:t>21.10.2022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9E1318-EEEF-46C6-A314-F04478D68C3D}" type="slidenum">
              <a:rPr lang="tr-TR" smtClean="0"/>
              <a:t>‹#›</a:t>
            </a:fld>
            <a:endParaRPr lang="tr-TR"/>
          </a:p>
        </p:txBody>
      </p:sp>
    </p:spTree>
    <p:extLst>
      <p:ext uri="{BB962C8B-B14F-4D97-AF65-F5344CB8AC3E}">
        <p14:creationId xmlns:p14="http://schemas.microsoft.com/office/powerpoint/2010/main" val="171320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9E1318-EEEF-46C6-A314-F04478D68C3D}" type="slidenum">
              <a:rPr lang="tr-TR" smtClean="0"/>
              <a:t>‹#›</a:t>
            </a:fld>
            <a:endParaRPr lang="tr-TR"/>
          </a:p>
        </p:txBody>
      </p:sp>
      <p:sp>
        <p:nvSpPr>
          <p:cNvPr id="5" name="Date Placeholder 4"/>
          <p:cNvSpPr>
            <a:spLocks noGrp="1"/>
          </p:cNvSpPr>
          <p:nvPr>
            <p:ph type="dt" sz="half" idx="10"/>
          </p:nvPr>
        </p:nvSpPr>
        <p:spPr/>
        <p:txBody>
          <a:bodyPr/>
          <a:lstStyle/>
          <a:p>
            <a:fld id="{C49A7A5F-E4C4-4C6B-A01C-8966B86C8289}" type="datetimeFigureOut">
              <a:rPr lang="tr-TR" smtClean="0"/>
              <a:t>21.10.2022</a:t>
            </a:fld>
            <a:endParaRPr lang="tr-TR"/>
          </a:p>
        </p:txBody>
      </p:sp>
    </p:spTree>
    <p:extLst>
      <p:ext uri="{BB962C8B-B14F-4D97-AF65-F5344CB8AC3E}">
        <p14:creationId xmlns:p14="http://schemas.microsoft.com/office/powerpoint/2010/main" val="58393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9A7A5F-E4C4-4C6B-A01C-8966B86C8289}" type="datetimeFigureOut">
              <a:rPr lang="tr-TR" smtClean="0"/>
              <a:t>21.10.2022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9E1318-EEEF-46C6-A314-F04478D68C3D}" type="slidenum">
              <a:rPr lang="tr-TR" smtClean="0"/>
              <a:t>‹#›</a:t>
            </a:fld>
            <a:endParaRPr lang="tr-TR"/>
          </a:p>
        </p:txBody>
      </p:sp>
    </p:spTree>
    <p:extLst>
      <p:ext uri="{BB962C8B-B14F-4D97-AF65-F5344CB8AC3E}">
        <p14:creationId xmlns:p14="http://schemas.microsoft.com/office/powerpoint/2010/main" val="2787062249"/>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ardimcikaynaklar.meb.gov.tr/#/)n"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s://ogmmateryal.eba.gov.t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ogmmateryal.eba.gov.tr/" TargetMode="External"/><Relationship Id="rId4" Type="http://schemas.openxmlformats.org/officeDocument/2006/relationships/hyperlink" Target="http://yardimcikaynaklar.meb.gov.tr/#/)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ogmiyiornekler.meb.gov.t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018" y="2145056"/>
            <a:ext cx="8596668" cy="1826581"/>
          </a:xfrm>
        </p:spPr>
        <p:txBody>
          <a:bodyPr>
            <a:prstTxWarp prst="textTriangleInverted">
              <a:avLst/>
            </a:prstTxWarp>
            <a:normAutofit/>
          </a:bodyPr>
          <a:lstStyle/>
          <a:p>
            <a:pPr algn="ctr"/>
            <a:r>
              <a:rPr lang="tr-TR" sz="3200" b="1" dirty="0"/>
              <a:t>Ortak Okullar Toplantı Gündem Maddeleri</a:t>
            </a:r>
            <a:endParaRPr lang="tr-TR" sz="3200" dirty="0"/>
          </a:p>
        </p:txBody>
      </p:sp>
      <p:sp>
        <p:nvSpPr>
          <p:cNvPr id="5" name="Dikdörtgen 4"/>
          <p:cNvSpPr/>
          <p:nvPr/>
        </p:nvSpPr>
        <p:spPr>
          <a:xfrm>
            <a:off x="1674055" y="1716258"/>
            <a:ext cx="7643680" cy="461665"/>
          </a:xfrm>
          <a:prstGeom prst="rect">
            <a:avLst/>
          </a:prstGeom>
          <a:noFill/>
        </p:spPr>
        <p:txBody>
          <a:bodyPr wrap="square" lIns="91440" tIns="45720" rIns="91440" bIns="45720">
            <a:spAutoFit/>
          </a:bodyPr>
          <a:lstStyle/>
          <a:p>
            <a:pPr algn="ctr"/>
            <a:r>
              <a:rPr lang="tr-TR" sz="2400" b="1" dirty="0">
                <a:ln w="18000">
                  <a:solidFill>
                    <a:schemeClr val="accent2">
                      <a:satMod val="140000"/>
                    </a:schemeClr>
                  </a:solidFill>
                  <a:prstDash val="solid"/>
                  <a:miter lim="800000"/>
                </a:ln>
                <a:noFill/>
                <a:effectLst>
                  <a:glow rad="228600">
                    <a:schemeClr val="accent2">
                      <a:satMod val="175000"/>
                      <a:alpha val="40000"/>
                    </a:schemeClr>
                  </a:glow>
                  <a:outerShdw blurRad="25500" dist="23000" dir="7020000" algn="tl">
                    <a:srgbClr val="000000">
                      <a:alpha val="50000"/>
                    </a:srgbClr>
                  </a:outerShdw>
                </a:effectLst>
              </a:rPr>
              <a:t>ERZURUM İBRAHİM HAKKI FEN LİSESİ </a:t>
            </a:r>
          </a:p>
        </p:txBody>
      </p:sp>
      <p:pic>
        <p:nvPicPr>
          <p:cNvPr id="4" name="Resim 3">
            <a:extLst>
              <a:ext uri="{FF2B5EF4-FFF2-40B4-BE49-F238E27FC236}">
                <a16:creationId xmlns:a16="http://schemas.microsoft.com/office/drawing/2014/main" id="{93926346-B40D-99C2-5D66-33221729F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02" y="0"/>
            <a:ext cx="2308492" cy="2063011"/>
          </a:xfrm>
          <a:prstGeom prst="ellipse">
            <a:avLst/>
          </a:prstGeom>
          <a:ln>
            <a:noFill/>
          </a:ln>
          <a:effectLst>
            <a:softEdge rad="112500"/>
          </a:effectLst>
        </p:spPr>
      </p:pic>
      <p:pic>
        <p:nvPicPr>
          <p:cNvPr id="7" name="Resim 6">
            <a:extLst>
              <a:ext uri="{FF2B5EF4-FFF2-40B4-BE49-F238E27FC236}">
                <a16:creationId xmlns:a16="http://schemas.microsoft.com/office/drawing/2014/main" id="{14C5BD60-4214-052C-E23B-A2199C90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961" y="-82044"/>
            <a:ext cx="1779280" cy="2145055"/>
          </a:xfrm>
          <a:prstGeom prst="ellipse">
            <a:avLst/>
          </a:prstGeom>
          <a:ln>
            <a:noFill/>
          </a:ln>
          <a:effectLst>
            <a:softEdge rad="112500"/>
          </a:effectLst>
        </p:spPr>
      </p:pic>
      <p:pic>
        <p:nvPicPr>
          <p:cNvPr id="10" name="Resim 9">
            <a:extLst>
              <a:ext uri="{FF2B5EF4-FFF2-40B4-BE49-F238E27FC236}">
                <a16:creationId xmlns:a16="http://schemas.microsoft.com/office/drawing/2014/main" id="{C42CAE32-5D13-81D8-746E-87E73E59A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61" y="3514560"/>
            <a:ext cx="4451258" cy="3343440"/>
          </a:xfrm>
          <a:prstGeom prst="ellipse">
            <a:avLst/>
          </a:prstGeom>
          <a:ln>
            <a:noFill/>
          </a:ln>
          <a:effectLst>
            <a:softEdge rad="112500"/>
          </a:effectLst>
        </p:spPr>
      </p:pic>
      <p:pic>
        <p:nvPicPr>
          <p:cNvPr id="13" name="Resim 12">
            <a:extLst>
              <a:ext uri="{FF2B5EF4-FFF2-40B4-BE49-F238E27FC236}">
                <a16:creationId xmlns:a16="http://schemas.microsoft.com/office/drawing/2014/main" id="{7E4550B9-C706-4B07-E6E2-817E2E5FE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219" y="3547428"/>
            <a:ext cx="4332850" cy="3310572"/>
          </a:xfrm>
          <a:prstGeom prst="ellipse">
            <a:avLst/>
          </a:prstGeom>
          <a:ln>
            <a:noFill/>
          </a:ln>
          <a:effectLst>
            <a:softEdge rad="112500"/>
          </a:effectLst>
        </p:spPr>
      </p:pic>
      <p:pic>
        <p:nvPicPr>
          <p:cNvPr id="6" name="Resim 5">
            <a:extLst>
              <a:ext uri="{FF2B5EF4-FFF2-40B4-BE49-F238E27FC236}">
                <a16:creationId xmlns:a16="http://schemas.microsoft.com/office/drawing/2014/main" id="{FC6E7A82-EF83-F899-6AB4-56CEE4D75B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039" y="0"/>
            <a:ext cx="1876399" cy="1560372"/>
          </a:xfrm>
          <a:prstGeom prst="ellipse">
            <a:avLst/>
          </a:prstGeom>
          <a:ln>
            <a:noFill/>
          </a:ln>
          <a:effectLst>
            <a:softEdge rad="112500"/>
          </a:effectLst>
        </p:spPr>
      </p:pic>
    </p:spTree>
    <p:extLst>
      <p:ext uri="{BB962C8B-B14F-4D97-AF65-F5344CB8AC3E}">
        <p14:creationId xmlns:p14="http://schemas.microsoft.com/office/powerpoint/2010/main" val="162493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1433" y="1011905"/>
            <a:ext cx="8596668" cy="1320800"/>
          </a:xfrm>
          <a:ln w="38100"/>
        </p:spPr>
        <p:style>
          <a:lnRef idx="2">
            <a:schemeClr val="accent1"/>
          </a:lnRef>
          <a:fillRef idx="1">
            <a:schemeClr val="lt1"/>
          </a:fillRef>
          <a:effectRef idx="0">
            <a:schemeClr val="accent1"/>
          </a:effectRef>
          <a:fontRef idx="minor">
            <a:schemeClr val="dk1"/>
          </a:fontRef>
        </p:style>
        <p:txBody>
          <a:bodyPr>
            <a:noAutofit/>
          </a:bodyPr>
          <a:lstStyle/>
          <a:p>
            <a:pPr lvl="0"/>
            <a:r>
              <a:rPr lang="tr-TR" sz="2000" dirty="0">
                <a:ln w="0"/>
                <a:solidFill>
                  <a:schemeClr val="accent1"/>
                </a:solidFill>
                <a:effectLst>
                  <a:outerShdw blurRad="38100" dist="25400" dir="5400000" algn="ctr" rotWithShape="0">
                    <a:srgbClr val="6E747A">
                      <a:alpha val="43000"/>
                    </a:srgbClr>
                  </a:outerShdw>
                </a:effectLst>
              </a:rPr>
              <a:t>Öğrenme eksiklikleri ve kayıplarının tespiti ve giderilmesine yönelik planlamalarınız? </a:t>
            </a:r>
            <a:br>
              <a:rPr lang="tr-TR" sz="2000" dirty="0">
                <a:ln w="0"/>
                <a:solidFill>
                  <a:schemeClr val="accent1"/>
                </a:solidFill>
                <a:effectLst>
                  <a:outerShdw blurRad="38100" dist="25400" dir="5400000" algn="ctr" rotWithShape="0">
                    <a:srgbClr val="6E747A">
                      <a:alpha val="43000"/>
                    </a:srgbClr>
                  </a:outerShdw>
                </a:effectLst>
              </a:rPr>
            </a:br>
            <a:br>
              <a:rPr lang="tr-TR" sz="2000" i="1" dirty="0">
                <a:ln w="0"/>
                <a:solidFill>
                  <a:schemeClr val="accent1"/>
                </a:solidFill>
                <a:effectLst>
                  <a:outerShdw blurRad="38100" dist="25400" dir="5400000" algn="ctr" rotWithShape="0">
                    <a:srgbClr val="6E747A">
                      <a:alpha val="43000"/>
                    </a:srgbClr>
                  </a:outerShdw>
                </a:effectLst>
              </a:rPr>
            </a:br>
            <a:r>
              <a:rPr lang="tr-TR" sz="2000" i="1" dirty="0">
                <a:ln w="0"/>
                <a:solidFill>
                  <a:schemeClr val="accent1"/>
                </a:solidFill>
                <a:effectLst>
                  <a:outerShdw blurRad="38100" dist="25400" dir="5400000" algn="ctr" rotWithShape="0">
                    <a:srgbClr val="6E747A">
                      <a:alpha val="43000"/>
                    </a:srgbClr>
                  </a:outerShdw>
                </a:effectLst>
              </a:rPr>
              <a:t>1-</a:t>
            </a:r>
            <a:r>
              <a:rPr lang="tr-TR" sz="2000" dirty="0">
                <a:ln w="0"/>
                <a:solidFill>
                  <a:schemeClr val="accent1"/>
                </a:solidFill>
                <a:effectLst>
                  <a:outerShdw blurRad="38100" dist="25400" dir="5400000" algn="ctr" rotWithShape="0">
                    <a:srgbClr val="6E747A">
                      <a:alpha val="43000"/>
                    </a:srgbClr>
                  </a:outerShdw>
                </a:effectLst>
              </a:rPr>
              <a:t>Düzey belirleme sınavları ile ilgili akademik planlamanız?</a:t>
            </a:r>
            <a:br>
              <a:rPr lang="tr-TR" sz="2000" dirty="0"/>
            </a:br>
            <a:endParaRPr lang="tr-TR" sz="2000" dirty="0"/>
          </a:p>
        </p:txBody>
      </p:sp>
      <p:sp>
        <p:nvSpPr>
          <p:cNvPr id="3" name="İçerik Yer Tutucusu 2"/>
          <p:cNvSpPr>
            <a:spLocks noGrp="1"/>
          </p:cNvSpPr>
          <p:nvPr>
            <p:ph idx="1"/>
          </p:nvPr>
        </p:nvSpPr>
        <p:spPr>
          <a:xfrm>
            <a:off x="474134" y="2678749"/>
            <a:ext cx="8596668" cy="3880773"/>
          </a:xfrm>
        </p:spPr>
        <p:txBody>
          <a:bodyPr>
            <a:normAutofit fontScale="92500" lnSpcReduction="10000"/>
          </a:bodyPr>
          <a:lstStyle/>
          <a:p>
            <a:r>
              <a:rPr lang="tr-TR" sz="2400" b="1" dirty="0"/>
              <a:t>Düzey belirleme sınavları ilk dönem dört ve ikinci dönem dört, yıl içinde sekiz düzey belirme sınav yapılması planlandı. </a:t>
            </a:r>
          </a:p>
          <a:p>
            <a:r>
              <a:rPr lang="tr-TR" sz="2400" b="1" dirty="0"/>
              <a:t>Düzey belirleme sınavına bağlı aylık olarak kazanım değerlendirme sınavları yapılacaktır.</a:t>
            </a:r>
          </a:p>
          <a:p>
            <a:r>
              <a:rPr lang="tr-TR" sz="2400" b="1" dirty="0"/>
              <a:t>9. 10. 11. ve 12. sınıflar düzeyinde aylık branş bazlı kazanım değerlendirme yapılacaktır.</a:t>
            </a:r>
          </a:p>
          <a:p>
            <a:r>
              <a:rPr lang="tr-TR" sz="2400" b="1" dirty="0">
                <a:solidFill>
                  <a:schemeClr val="tx1"/>
                </a:solidFill>
              </a:rPr>
              <a:t>11.sınıflara hafta bir branş deneme sınavı ve 12. sınıflara ise her hafta TYT-AYT Deneme  sınavları yapılacaktır.</a:t>
            </a:r>
            <a:r>
              <a:rPr lang="tr-TR" sz="2400" dirty="0">
                <a:solidFill>
                  <a:schemeClr val="tx1"/>
                </a:solidFill>
              </a:rPr>
              <a:t> </a:t>
            </a:r>
          </a:p>
          <a:p>
            <a:pPr marL="0" indent="0">
              <a:buNone/>
            </a:pPr>
            <a:r>
              <a:rPr lang="tr-TR" sz="2400" dirty="0"/>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0488" y="-8964"/>
            <a:ext cx="814759" cy="78889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07876" y="1"/>
            <a:ext cx="758476" cy="914400"/>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MADDESİ-2</a:t>
            </a:r>
          </a:p>
        </p:txBody>
      </p:sp>
    </p:spTree>
    <p:extLst>
      <p:ext uri="{BB962C8B-B14F-4D97-AF65-F5344CB8AC3E}">
        <p14:creationId xmlns:p14="http://schemas.microsoft.com/office/powerpoint/2010/main" val="352024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134" y="1011904"/>
            <a:ext cx="8723967" cy="1552775"/>
          </a:xfrm>
          <a:ln w="57150"/>
        </p:spPr>
        <p:style>
          <a:lnRef idx="2">
            <a:schemeClr val="accent1"/>
          </a:lnRef>
          <a:fillRef idx="1">
            <a:schemeClr val="lt1"/>
          </a:fillRef>
          <a:effectRef idx="0">
            <a:schemeClr val="accent1"/>
          </a:effectRef>
          <a:fontRef idx="minor">
            <a:schemeClr val="dk1"/>
          </a:fontRef>
        </p:style>
        <p:txBody>
          <a:bodyPr>
            <a:noAutofit/>
          </a:bodyPr>
          <a:lstStyle/>
          <a:p>
            <a:r>
              <a:rPr lang="tr-TR" sz="2000" dirty="0">
                <a:solidFill>
                  <a:schemeClr val="tx1"/>
                </a:solidFill>
              </a:rPr>
              <a:t>Akademik başarıyı artırmaya yönelik planlamalarınız?</a:t>
            </a:r>
            <a:br>
              <a:rPr lang="tr-TR" sz="2000" dirty="0">
                <a:solidFill>
                  <a:schemeClr val="tx1"/>
                </a:solidFill>
              </a:rPr>
            </a:br>
            <a:r>
              <a:rPr lang="tr-TR" sz="2000" i="1" dirty="0">
                <a:solidFill>
                  <a:schemeClr val="tx1"/>
                </a:solidFill>
              </a:rPr>
              <a:t>1-</a:t>
            </a:r>
            <a:r>
              <a:rPr lang="tr-TR" sz="2000" dirty="0">
                <a:solidFill>
                  <a:schemeClr val="tx1"/>
                </a:solidFill>
              </a:rPr>
              <a:t>Ortak öğrenme-öğretme süreçleri</a:t>
            </a:r>
            <a:r>
              <a:rPr lang="tr-TR" sz="2000" i="1" dirty="0">
                <a:solidFill>
                  <a:schemeClr val="tx1"/>
                </a:solidFill>
              </a:rPr>
              <a:t> (ortak sınav, ortak soru ve materyal havuzu, ortak yıllık plan ve ders planı hazırlama ve uygulama) </a:t>
            </a:r>
            <a:r>
              <a:rPr lang="tr-TR" sz="2000" dirty="0">
                <a:solidFill>
                  <a:schemeClr val="tx1"/>
                </a:solidFill>
              </a:rPr>
              <a:t>planlamalarınız?</a:t>
            </a:r>
            <a:r>
              <a:rPr lang="tr-TR" sz="2000" i="1" dirty="0">
                <a:solidFill>
                  <a:schemeClr val="tx1"/>
                </a:solidFill>
              </a:rPr>
              <a:t> (çevrim içi/ yüz yüze)</a:t>
            </a:r>
            <a:br>
              <a:rPr lang="tr-TR" sz="2000" dirty="0"/>
            </a:br>
            <a:br>
              <a:rPr lang="tr-TR" sz="2000" dirty="0"/>
            </a:br>
            <a:br>
              <a:rPr lang="tr-TR" sz="2000" dirty="0"/>
            </a:br>
            <a:endParaRPr lang="tr-TR" sz="2000" dirty="0"/>
          </a:p>
        </p:txBody>
      </p:sp>
      <p:sp>
        <p:nvSpPr>
          <p:cNvPr id="3" name="İçerik Yer Tutucusu 2"/>
          <p:cNvSpPr>
            <a:spLocks noGrp="1"/>
          </p:cNvSpPr>
          <p:nvPr>
            <p:ph idx="1"/>
          </p:nvPr>
        </p:nvSpPr>
        <p:spPr>
          <a:xfrm>
            <a:off x="474134" y="2678749"/>
            <a:ext cx="8596668" cy="3880773"/>
          </a:xfrm>
        </p:spPr>
        <p:txBody>
          <a:bodyPr>
            <a:noAutofit/>
          </a:bodyPr>
          <a:lstStyle/>
          <a:p>
            <a:pPr>
              <a:lnSpc>
                <a:spcPct val="170000"/>
              </a:lnSpc>
            </a:pPr>
            <a:r>
              <a:rPr lang="tr-TR" sz="1200" dirty="0"/>
              <a:t>YAPILAN HER KAZANIM DEĞERLENDİRME SINAVINDAN SONRA DERS </a:t>
            </a:r>
            <a:r>
              <a:rPr lang="tr-TR" sz="1200" dirty="0" err="1"/>
              <a:t>DERS</a:t>
            </a:r>
            <a:r>
              <a:rPr lang="tr-TR" sz="1200" dirty="0"/>
              <a:t> ANALİZLER YAPILIP SINIF DERS ÖĞRETMENLERİ İLE PAYLAŞILMASI.</a:t>
            </a:r>
          </a:p>
          <a:p>
            <a:pPr>
              <a:lnSpc>
                <a:spcPct val="120000"/>
              </a:lnSpc>
            </a:pPr>
            <a:r>
              <a:rPr lang="tr-TR" sz="1200" dirty="0"/>
              <a:t>PAYLAŞIM SONUCU KAZANIM EKSİKLİKLERİNİN GİDERİLİP GİDERİLMEDİĞİ REHBERLİK SEVRİSİ VE MÜDÜR YARDIMCILARIMIZ TARAFINDAN TAKİP EDİLMESİ.</a:t>
            </a:r>
          </a:p>
          <a:p>
            <a:r>
              <a:rPr lang="tr-TR" sz="1200" dirty="0"/>
              <a:t>HER SINIF İLE PANDEMİ DÖNEMİNDE KURULAN WHATSWAAP GRUPLARI DEVAM ETMEKTE BU GRUPLARDA DÜZENLİ BİLGİ ALIŞVERİŞİ YAPILMAKTA VE GERİ DÖNÜT İLETİŞİMLERİ TAKİP EDİLMESİ.</a:t>
            </a:r>
          </a:p>
          <a:p>
            <a:pPr>
              <a:buFont typeface="Wingdings" panose="05000000000000000000" pitchFamily="2" charset="2"/>
              <a:buChar char="Ø"/>
            </a:pPr>
            <a:r>
              <a:rPr lang="tr-TR" sz="1200" dirty="0"/>
              <a:t>PANDEMİNİN YOL AÇTIĞI KAYGININ EN AZA İNDİRİLMESİ İÇİN KİŞİSEL-SOSYAL VE EĞİTSEL REHBERLİK ALANLARINDA     BİLGİLENDİRİCİ SEMİNERLER YAPILDI VE DEVAM ETMESİ.</a:t>
            </a:r>
          </a:p>
          <a:p>
            <a:r>
              <a:rPr lang="tr-TR" sz="1200" dirty="0"/>
              <a:t>TÜM KADEMELERDEKİ ÖĞRENCİLER SINIF REHBER ÖĞRETMENLERİMİZİN GÖZETİMİNDE OLUP DERSLERİNE GİREN ÖĞRETMENLER TARAFINDAN İLETİLEN BİLGİLENDİRMELERİ REHBER ÖĞRETMENLERİMİZE İLETEREK HER ÖĞRENCİMİZE ÖZEL ÖĞRENME KAYIPLARINI GİDERİLMESİ YÖNÜNDE PAROGRAMLAR HAZIRLANMASI.</a:t>
            </a:r>
          </a:p>
          <a:p>
            <a:r>
              <a:rPr lang="tr-TR" sz="1200" dirty="0"/>
              <a:t>SINIF ÖĞRETMENLERİMİZ TARAFINDAN İLETİLEN BİLGİLENDİRMELER SONUCUNDA ÖĞRENME SORUNLARI GİDERİLMEYEN ÖĞERNCİLERİMİZE EV ZİYARETLERİ YAPILMASI .</a:t>
            </a:r>
          </a:p>
          <a:p>
            <a:r>
              <a:rPr lang="tr-TR" sz="1400" i="1" dirty="0"/>
              <a:t>Çermik Fen lisesiyle beraber ortak sınav, ortak soru ve materyal havuzu, ortak yıllık plan ve ders planı hazırlama ve uygulama </a:t>
            </a:r>
            <a:r>
              <a:rPr lang="tr-TR" sz="1400" dirty="0"/>
              <a:t>planlamalarına yönelik çevrim içi toplantı  yapılarak kararlar alındı.</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0488" y="-8964"/>
            <a:ext cx="814759" cy="78889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25380" y="0"/>
            <a:ext cx="744735" cy="897834"/>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MADDESİ-3</a:t>
            </a:r>
          </a:p>
        </p:txBody>
      </p:sp>
      <p:pic>
        <p:nvPicPr>
          <p:cNvPr id="10" name="Resim 9">
            <a:extLst>
              <a:ext uri="{FF2B5EF4-FFF2-40B4-BE49-F238E27FC236}">
                <a16:creationId xmlns:a16="http://schemas.microsoft.com/office/drawing/2014/main" id="{48A24F7A-A496-9A5C-B210-9849A7C2B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07" y="4363661"/>
            <a:ext cx="2647751" cy="26719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5758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6534" y="1007977"/>
            <a:ext cx="8723967" cy="1552775"/>
          </a:xfrm>
          <a:ln w="38100"/>
        </p:spPr>
        <p:style>
          <a:lnRef idx="2">
            <a:schemeClr val="accent1"/>
          </a:lnRef>
          <a:fillRef idx="1">
            <a:schemeClr val="lt1"/>
          </a:fillRef>
          <a:effectRef idx="0">
            <a:schemeClr val="accent1"/>
          </a:effectRef>
          <a:fontRef idx="minor">
            <a:schemeClr val="dk1"/>
          </a:fontRef>
        </p:style>
        <p:txBody>
          <a:bodyPr>
            <a:noAutofit/>
          </a:bodyPr>
          <a:lstStyle/>
          <a:p>
            <a:pPr lvl="0"/>
            <a:r>
              <a:rPr lang="tr-TR" sz="2000" dirty="0">
                <a:ln w="0"/>
                <a:solidFill>
                  <a:schemeClr val="accent1"/>
                </a:solidFill>
                <a:effectLst>
                  <a:outerShdw blurRad="38100" dist="25400" dir="5400000" algn="ctr" rotWithShape="0">
                    <a:srgbClr val="6E747A">
                      <a:alpha val="43000"/>
                    </a:srgbClr>
                  </a:outerShdw>
                </a:effectLst>
              </a:rPr>
              <a:t>Akademik başarıyı artırmaya yönelik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i="1" dirty="0">
                <a:ln w="0"/>
                <a:solidFill>
                  <a:schemeClr val="accent1"/>
                </a:solidFill>
                <a:effectLst>
                  <a:outerShdw blurRad="38100" dist="25400" dir="5400000" algn="ctr" rotWithShape="0">
                    <a:srgbClr val="6E747A">
                      <a:alpha val="43000"/>
                    </a:srgbClr>
                  </a:outerShdw>
                </a:effectLst>
              </a:rPr>
            </a:br>
            <a:r>
              <a:rPr lang="tr-TR" sz="2000" i="1" dirty="0">
                <a:ln w="0"/>
                <a:solidFill>
                  <a:schemeClr val="accent1"/>
                </a:solidFill>
                <a:effectLst>
                  <a:outerShdw blurRad="38100" dist="25400" dir="5400000" algn="ctr" rotWithShape="0">
                    <a:srgbClr val="6E747A">
                      <a:alpha val="43000"/>
                    </a:srgbClr>
                  </a:outerShdw>
                </a:effectLst>
              </a:rPr>
              <a:t>2-</a:t>
            </a:r>
            <a:r>
              <a:rPr lang="tr-TR" sz="2000" dirty="0">
                <a:ln w="0"/>
                <a:solidFill>
                  <a:schemeClr val="accent1"/>
                </a:solidFill>
                <a:effectLst>
                  <a:outerShdw blurRad="38100" dist="25400" dir="5400000" algn="ctr" rotWithShape="0">
                    <a:srgbClr val="6E747A">
                      <a:alpha val="43000"/>
                    </a:srgbClr>
                  </a:outerShdw>
                </a:effectLst>
              </a:rPr>
              <a:t>Ortak eğitim ortamlarının (kütüphane, laboratuvar vb.) etkili kullanımına yönelik materyal temini konusunda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endParaRPr lang="tr-TR" sz="2000" dirty="0">
              <a:ln w="0"/>
              <a:solidFill>
                <a:schemeClr val="accent1"/>
              </a:solidFill>
              <a:effectLst>
                <a:outerShdw blurRad="38100" dist="25400" dir="5400000" algn="ctr" rotWithShape="0">
                  <a:srgbClr val="6E747A">
                    <a:alpha val="43000"/>
                  </a:srgbClr>
                </a:outerShdw>
              </a:effectLst>
            </a:endParaRPr>
          </a:p>
        </p:txBody>
      </p:sp>
      <p:sp>
        <p:nvSpPr>
          <p:cNvPr id="3" name="İçerik Yer Tutucusu 2"/>
          <p:cNvSpPr>
            <a:spLocks noGrp="1"/>
          </p:cNvSpPr>
          <p:nvPr>
            <p:ph idx="1"/>
          </p:nvPr>
        </p:nvSpPr>
        <p:spPr>
          <a:xfrm>
            <a:off x="474134" y="2678749"/>
            <a:ext cx="8596668" cy="3880773"/>
          </a:xfrm>
        </p:spPr>
        <p:txBody>
          <a:bodyPr>
            <a:normAutofit/>
          </a:bodyPr>
          <a:lstStyle/>
          <a:p>
            <a:endParaRPr lang="tr-TR" dirty="0"/>
          </a:p>
          <a:p>
            <a:pPr>
              <a:buFont typeface="Wingdings" panose="05000000000000000000" pitchFamily="2" charset="2"/>
              <a:buChar char="Ø"/>
            </a:pPr>
            <a:r>
              <a:rPr lang="tr-TR" sz="2400" i="1" dirty="0"/>
              <a:t>Zümre toplantıları sonucu eksik alanların tespiti yapılacak ve kitap toplama kampanyalarıyla kütüphaneler zenginleştirilecek, Laboratuvarlara yönelik materyal ihtiyaçları tespit edilip eksiklikler karşılıklı giderilmeye çalışılacaktır.  </a:t>
            </a:r>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9859"/>
            <a:ext cx="1030843" cy="99811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25380" y="0"/>
            <a:ext cx="744735" cy="897834"/>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MADDESİ-3</a:t>
            </a:r>
          </a:p>
        </p:txBody>
      </p:sp>
    </p:spTree>
    <p:extLst>
      <p:ext uri="{BB962C8B-B14F-4D97-AF65-F5344CB8AC3E}">
        <p14:creationId xmlns:p14="http://schemas.microsoft.com/office/powerpoint/2010/main" val="317340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134" y="1011904"/>
            <a:ext cx="8723967" cy="1552775"/>
          </a:xfrm>
          <a:ln w="28575"/>
        </p:spPr>
        <p:style>
          <a:lnRef idx="2">
            <a:schemeClr val="accent1"/>
          </a:lnRef>
          <a:fillRef idx="1">
            <a:schemeClr val="lt1"/>
          </a:fillRef>
          <a:effectRef idx="0">
            <a:schemeClr val="accent1"/>
          </a:effectRef>
          <a:fontRef idx="minor">
            <a:schemeClr val="dk1"/>
          </a:fontRef>
        </p:style>
        <p:txBody>
          <a:bodyPr>
            <a:noAutofit/>
          </a:bodyPr>
          <a:lstStyle/>
          <a:p>
            <a:pPr lvl="0"/>
            <a:r>
              <a:rPr lang="tr-TR" sz="2000" dirty="0">
                <a:ln w="0"/>
                <a:solidFill>
                  <a:schemeClr val="accent1"/>
                </a:solidFill>
                <a:effectLst>
                  <a:outerShdw blurRad="38100" dist="25400" dir="5400000" algn="ctr" rotWithShape="0">
                    <a:srgbClr val="6E747A">
                      <a:alpha val="43000"/>
                    </a:srgbClr>
                  </a:outerShdw>
                </a:effectLst>
              </a:rPr>
              <a:t>Meslektaş öğrenmeleri (öğrenme ortaklıkları)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r>
              <a:rPr lang="tr-TR" sz="2000" dirty="0">
                <a:ln w="0"/>
                <a:solidFill>
                  <a:schemeClr val="accent1"/>
                </a:solidFill>
                <a:effectLst>
                  <a:outerShdw blurRad="38100" dist="25400" dir="5400000" algn="ctr" rotWithShape="0">
                    <a:srgbClr val="6E747A">
                      <a:alpha val="43000"/>
                    </a:srgbClr>
                  </a:outerShdw>
                </a:effectLst>
              </a:rPr>
              <a:t>1-Öğretmenlere yönelik ortak eğitimler, toplantılar, buluşmalar vb. planlarınız?</a:t>
            </a:r>
            <a:r>
              <a:rPr lang="tr-TR" sz="2000" i="1" dirty="0">
                <a:ln w="0"/>
                <a:solidFill>
                  <a:schemeClr val="accent1"/>
                </a:solidFill>
                <a:effectLst>
                  <a:outerShdw blurRad="38100" dist="25400" dir="5400000" algn="ctr" rotWithShape="0">
                    <a:srgbClr val="6E747A">
                      <a:alpha val="43000"/>
                    </a:srgbClr>
                  </a:outerShdw>
                </a:effectLst>
              </a:rPr>
              <a:t> (çevrim içi/ yüz yüze)</a:t>
            </a:r>
            <a:br>
              <a:rPr lang="tr-TR" sz="2000" dirty="0"/>
            </a:br>
            <a:br>
              <a:rPr lang="tr-TR" sz="2000" dirty="0"/>
            </a:br>
            <a:br>
              <a:rPr lang="tr-TR" sz="2000" dirty="0"/>
            </a:br>
            <a:br>
              <a:rPr lang="tr-TR" sz="2000" dirty="0"/>
            </a:br>
            <a:br>
              <a:rPr lang="tr-TR" sz="2000" dirty="0"/>
            </a:br>
            <a:endParaRPr lang="tr-TR" sz="2000" dirty="0"/>
          </a:p>
        </p:txBody>
      </p:sp>
      <p:sp>
        <p:nvSpPr>
          <p:cNvPr id="3" name="İçerik Yer Tutucusu 2"/>
          <p:cNvSpPr>
            <a:spLocks noGrp="1"/>
          </p:cNvSpPr>
          <p:nvPr>
            <p:ph idx="1"/>
          </p:nvPr>
        </p:nvSpPr>
        <p:spPr>
          <a:xfrm>
            <a:off x="474134" y="2678749"/>
            <a:ext cx="8596668" cy="3880773"/>
          </a:xfrm>
        </p:spPr>
        <p:txBody>
          <a:bodyPr>
            <a:normAutofit fontScale="85000" lnSpcReduction="20000"/>
          </a:bodyPr>
          <a:lstStyle/>
          <a:p>
            <a:endParaRPr lang="tr-TR" dirty="0"/>
          </a:p>
          <a:p>
            <a:pPr>
              <a:buFont typeface="Wingdings" panose="05000000000000000000" pitchFamily="2" charset="2"/>
              <a:buChar char="Ø"/>
            </a:pPr>
            <a:r>
              <a:rPr lang="tr-TR" sz="2400" dirty="0"/>
              <a:t>Öğretmenlere yönelik ortak eğitimler, toplantılar, buluşmalar planlanmıştır.</a:t>
            </a:r>
          </a:p>
          <a:p>
            <a:pPr>
              <a:buFont typeface="Wingdings" panose="05000000000000000000" pitchFamily="2" charset="2"/>
              <a:buChar char="§"/>
            </a:pPr>
            <a:r>
              <a:rPr lang="tr-TR" sz="2400" dirty="0" err="1"/>
              <a:t>Prof.Dr</a:t>
            </a:r>
            <a:r>
              <a:rPr lang="tr-TR" sz="2400" dirty="0"/>
              <a:t> Osman SAMANCI (Eğitim Koçluğu, Okul ve Hayat Başarısında Ailelerin ve Öğretmenlerin Rolü)</a:t>
            </a:r>
          </a:p>
          <a:p>
            <a:pPr>
              <a:buFont typeface="Wingdings" panose="05000000000000000000" pitchFamily="2" charset="2"/>
              <a:buChar char="§"/>
            </a:pPr>
            <a:r>
              <a:rPr lang="tr-TR" sz="2400" dirty="0"/>
              <a:t>Prof. </a:t>
            </a:r>
            <a:r>
              <a:rPr lang="tr-TR" sz="2400" dirty="0" err="1"/>
              <a:t>Dr</a:t>
            </a:r>
            <a:r>
              <a:rPr lang="tr-TR" sz="2400" dirty="0"/>
              <a:t> Mustafa AĞIRMAN (Sosyal ve bireysel yaşamda iç disiplini ve ahlak eğitimi)</a:t>
            </a:r>
          </a:p>
          <a:p>
            <a:pPr>
              <a:buFont typeface="Wingdings" panose="05000000000000000000" pitchFamily="2" charset="2"/>
              <a:buChar char="§"/>
            </a:pPr>
            <a:r>
              <a:rPr lang="tr-TR" sz="2400" dirty="0"/>
              <a:t>Prof. Dr. Abdulkadir Cüneyt AYDIN (Geleceği İnşa Etmek)</a:t>
            </a:r>
          </a:p>
          <a:p>
            <a:pPr>
              <a:buFont typeface="Wingdings" panose="05000000000000000000" pitchFamily="2" charset="2"/>
              <a:buChar char="§"/>
            </a:pPr>
            <a:r>
              <a:rPr lang="tr-TR" sz="2400" dirty="0" err="1"/>
              <a:t>Prof.Dr</a:t>
            </a:r>
            <a:r>
              <a:rPr lang="tr-TR" sz="2400" dirty="0"/>
              <a:t>. Sinan ÖGE (Gençlik ve Milli Şuur)</a:t>
            </a:r>
          </a:p>
          <a:p>
            <a:pPr>
              <a:buFont typeface="Wingdings" panose="05000000000000000000" pitchFamily="2" charset="2"/>
              <a:buChar char="§"/>
            </a:pPr>
            <a:r>
              <a:rPr lang="tr-TR" sz="2400" dirty="0"/>
              <a:t>Prof. Dr. Muhammet </a:t>
            </a:r>
            <a:r>
              <a:rPr lang="tr-TR" sz="2400" dirty="0" err="1"/>
              <a:t>Hanifi</a:t>
            </a:r>
            <a:r>
              <a:rPr lang="tr-TR" sz="2400" dirty="0"/>
              <a:t> MACİT (Türkiye’nin Eğitim Felsefesi)</a:t>
            </a:r>
          </a:p>
          <a:p>
            <a:pPr>
              <a:buFont typeface="Wingdings" panose="05000000000000000000" pitchFamily="2" charset="2"/>
              <a:buChar char="§"/>
            </a:pPr>
            <a:r>
              <a:rPr lang="tr-TR" sz="2400" dirty="0"/>
              <a:t>Prof. Dr. </a:t>
            </a:r>
            <a:r>
              <a:rPr lang="tr-TR" sz="2400" dirty="0" err="1"/>
              <a:t>Abdulhak</a:t>
            </a:r>
            <a:r>
              <a:rPr lang="tr-TR" sz="2400" dirty="0"/>
              <a:t> Halim ULAŞ (Okulda İnsan İlişkileri ve Eğitimde Etkili İletişim)</a:t>
            </a:r>
          </a:p>
          <a:p>
            <a:pPr>
              <a:buFont typeface="Wingdings" panose="05000000000000000000" pitchFamily="2" charset="2"/>
              <a:buChar char="§"/>
            </a:pP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50908" y="-8964"/>
            <a:ext cx="1054339" cy="102086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25380" y="0"/>
            <a:ext cx="744735" cy="897834"/>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MADDESİ-4</a:t>
            </a:r>
          </a:p>
        </p:txBody>
      </p:sp>
    </p:spTree>
    <p:extLst>
      <p:ext uri="{BB962C8B-B14F-4D97-AF65-F5344CB8AC3E}">
        <p14:creationId xmlns:p14="http://schemas.microsoft.com/office/powerpoint/2010/main" val="370579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134" y="1011904"/>
            <a:ext cx="8723967" cy="2006335"/>
          </a:xfrm>
          <a:ln w="28575"/>
        </p:spPr>
        <p:style>
          <a:lnRef idx="2">
            <a:schemeClr val="accent1"/>
          </a:lnRef>
          <a:fillRef idx="1">
            <a:schemeClr val="lt1"/>
          </a:fillRef>
          <a:effectRef idx="0">
            <a:schemeClr val="accent1"/>
          </a:effectRef>
          <a:fontRef idx="minor">
            <a:schemeClr val="dk1"/>
          </a:fontRef>
        </p:style>
        <p:txBody>
          <a:bodyPr>
            <a:noAutofit/>
          </a:bodyPr>
          <a:lstStyle/>
          <a:p>
            <a:r>
              <a:rPr lang="tr-TR" sz="2000" dirty="0">
                <a:ln w="0"/>
                <a:solidFill>
                  <a:schemeClr val="accent1"/>
                </a:solidFill>
                <a:effectLst>
                  <a:outerShdw blurRad="38100" dist="25400" dir="5400000" algn="ctr" rotWithShape="0">
                    <a:srgbClr val="6E747A">
                      <a:alpha val="43000"/>
                    </a:srgbClr>
                  </a:outerShdw>
                </a:effectLst>
              </a:rPr>
              <a:t>Meslektaş öğrenmeleri (öğrenme ortaklıkları)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r>
              <a:rPr lang="tr-TR" sz="2000" dirty="0">
                <a:ln w="0"/>
                <a:solidFill>
                  <a:schemeClr val="accent1"/>
                </a:solidFill>
                <a:effectLst>
                  <a:outerShdw blurRad="38100" dist="25400" dir="5400000" algn="ctr" rotWithShape="0">
                    <a:srgbClr val="6E747A">
                      <a:alpha val="43000"/>
                    </a:srgbClr>
                  </a:outerShdw>
                </a:effectLst>
              </a:rPr>
              <a:t>2)Öğretmenler arası iş birliği ve tecrübe aktarımına yönelik yazılı/ görsel/ dijital materyal ve kaynakların paylaşımı </a:t>
            </a:r>
            <a:r>
              <a:rPr lang="tr-TR" sz="2000" i="1" dirty="0">
                <a:ln w="0"/>
                <a:solidFill>
                  <a:schemeClr val="accent1"/>
                </a:solidFill>
                <a:effectLst>
                  <a:outerShdw blurRad="38100" dist="25400" dir="5400000" algn="ctr" rotWithShape="0">
                    <a:srgbClr val="6E747A">
                      <a:alpha val="43000"/>
                    </a:srgbClr>
                  </a:outerShdw>
                </a:effectLst>
              </a:rPr>
              <a:t>(e-posta grupları, bilgi ve tecrübe paylaşım grupları, misafir öğretmen uygulaması, ders izleme vb.)</a:t>
            </a:r>
            <a:r>
              <a:rPr lang="tr-TR" sz="2000" dirty="0">
                <a:ln w="0"/>
                <a:solidFill>
                  <a:schemeClr val="accent1"/>
                </a:solidFill>
                <a:effectLst>
                  <a:outerShdw blurRad="38100" dist="25400" dir="5400000" algn="ctr" rotWithShape="0">
                    <a:srgbClr val="6E747A">
                      <a:alpha val="43000"/>
                    </a:srgbClr>
                  </a:outerShdw>
                </a:effectLst>
              </a:rPr>
              <a:t> planlamanız?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endParaRPr lang="tr-TR" sz="2000" dirty="0">
              <a:ln w="0"/>
              <a:solidFill>
                <a:schemeClr val="accent1"/>
              </a:solidFill>
              <a:effectLst>
                <a:outerShdw blurRad="38100" dist="25400" dir="5400000" algn="ctr" rotWithShape="0">
                  <a:srgbClr val="6E747A">
                    <a:alpha val="43000"/>
                  </a:srgbClr>
                </a:outerShdw>
              </a:effectLst>
            </a:endParaRPr>
          </a:p>
        </p:txBody>
      </p:sp>
      <p:sp>
        <p:nvSpPr>
          <p:cNvPr id="3" name="İçerik Yer Tutucusu 2"/>
          <p:cNvSpPr>
            <a:spLocks noGrp="1"/>
          </p:cNvSpPr>
          <p:nvPr>
            <p:ph idx="1"/>
          </p:nvPr>
        </p:nvSpPr>
        <p:spPr>
          <a:xfrm>
            <a:off x="474134" y="2678749"/>
            <a:ext cx="8596668" cy="3880773"/>
          </a:xfrm>
        </p:spPr>
        <p:txBody>
          <a:bodyPr>
            <a:normAutofit/>
          </a:bodyPr>
          <a:lstStyle/>
          <a:p>
            <a:endParaRPr lang="tr-TR" dirty="0"/>
          </a:p>
          <a:p>
            <a:pPr>
              <a:buFont typeface="Wingdings" panose="05000000000000000000" pitchFamily="2" charset="2"/>
              <a:buChar char="Ø"/>
            </a:pPr>
            <a:r>
              <a:rPr lang="tr-TR" dirty="0"/>
              <a:t>Ortak zümre başkanları tarafından oluşturulacak iletişim gruplan ile gerekli tüm paylaşımlar yapılacaktır. </a:t>
            </a:r>
          </a:p>
          <a:p>
            <a:pPr>
              <a:buFont typeface="Wingdings" panose="05000000000000000000" pitchFamily="2" charset="2"/>
              <a:buChar char="Ø"/>
            </a:pP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64"/>
            <a:ext cx="1105247" cy="10701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91260" y="0"/>
            <a:ext cx="928536" cy="1119420"/>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MADDESİ-4</a:t>
            </a:r>
          </a:p>
        </p:txBody>
      </p:sp>
    </p:spTree>
    <p:extLst>
      <p:ext uri="{BB962C8B-B14F-4D97-AF65-F5344CB8AC3E}">
        <p14:creationId xmlns:p14="http://schemas.microsoft.com/office/powerpoint/2010/main" val="66510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134" y="1011904"/>
            <a:ext cx="8723967" cy="1552775"/>
          </a:xfrm>
          <a:ln w="28575"/>
        </p:spPr>
        <p:style>
          <a:lnRef idx="2">
            <a:schemeClr val="accent1"/>
          </a:lnRef>
          <a:fillRef idx="1">
            <a:schemeClr val="lt1"/>
          </a:fillRef>
          <a:effectRef idx="0">
            <a:schemeClr val="accent1"/>
          </a:effectRef>
          <a:fontRef idx="minor">
            <a:schemeClr val="dk1"/>
          </a:fontRef>
        </p:style>
        <p:txBody>
          <a:bodyPr>
            <a:noAutofit/>
          </a:bodyPr>
          <a:lstStyle/>
          <a:p>
            <a:pPr lvl="0"/>
            <a:r>
              <a:rPr lang="tr-TR" sz="2000" dirty="0">
                <a:ln w="0"/>
                <a:solidFill>
                  <a:schemeClr val="accent1"/>
                </a:solidFill>
                <a:effectLst>
                  <a:outerShdw blurRad="38100" dist="25400" dir="5400000" algn="ctr" rotWithShape="0">
                    <a:srgbClr val="6E747A">
                      <a:alpha val="43000"/>
                    </a:srgbClr>
                  </a:outerShdw>
                </a:effectLst>
              </a:rPr>
              <a:t>Meslektaş öğrenmeleri (öğrenme ortaklıkları)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r>
              <a:rPr lang="tr-TR" sz="2000" dirty="0">
                <a:ln w="0"/>
                <a:solidFill>
                  <a:schemeClr val="accent1"/>
                </a:solidFill>
                <a:effectLst>
                  <a:outerShdw blurRad="38100" dist="25400" dir="5400000" algn="ctr" rotWithShape="0">
                    <a:srgbClr val="6E747A">
                      <a:alpha val="43000"/>
                    </a:srgbClr>
                  </a:outerShdw>
                </a:effectLst>
              </a:rPr>
              <a:t>3-Ortak okul koordinatörleri belirlendi mi?</a:t>
            </a:r>
            <a:br>
              <a:rPr lang="tr-TR" sz="2000" dirty="0"/>
            </a:br>
            <a:br>
              <a:rPr lang="tr-TR" sz="2000" dirty="0"/>
            </a:br>
            <a:br>
              <a:rPr lang="tr-TR" sz="2000" dirty="0"/>
            </a:br>
            <a:br>
              <a:rPr lang="tr-TR" sz="2000" dirty="0"/>
            </a:br>
            <a:br>
              <a:rPr lang="tr-TR" sz="2000" dirty="0"/>
            </a:br>
            <a:endParaRPr lang="tr-TR" sz="2000" dirty="0"/>
          </a:p>
        </p:txBody>
      </p:sp>
      <p:sp>
        <p:nvSpPr>
          <p:cNvPr id="3" name="İçerik Yer Tutucusu 2"/>
          <p:cNvSpPr>
            <a:spLocks noGrp="1"/>
          </p:cNvSpPr>
          <p:nvPr>
            <p:ph idx="1"/>
          </p:nvPr>
        </p:nvSpPr>
        <p:spPr>
          <a:xfrm>
            <a:off x="474134" y="2678749"/>
            <a:ext cx="8596668" cy="3880773"/>
          </a:xfrm>
        </p:spPr>
        <p:txBody>
          <a:bodyPr>
            <a:normAutofit/>
          </a:bodyPr>
          <a:lstStyle/>
          <a:p>
            <a:endParaRPr lang="tr-TR" dirty="0"/>
          </a:p>
          <a:p>
            <a:endParaRPr lang="tr-TR" dirty="0"/>
          </a:p>
          <a:p>
            <a:r>
              <a:rPr lang="tr-TR" dirty="0"/>
              <a:t>Erzurum İbrahim Hakkı Fen Lisesi Müdür Başyardımcısı Musa BOZTEPE</a:t>
            </a:r>
          </a:p>
          <a:p>
            <a:pPr>
              <a:buFont typeface="Wingdings" panose="05000000000000000000" pitchFamily="2" charset="2"/>
              <a:buChar char="Ø"/>
            </a:pPr>
            <a:r>
              <a:rPr lang="tr-TR" dirty="0"/>
              <a:t>Çermik Fen Lisesi Müdür Baş Yardımcısı Kemal YAMAN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50908" y="-8964"/>
            <a:ext cx="1054339" cy="102086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91260" y="0"/>
            <a:ext cx="928536" cy="1119420"/>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MADDESİ-4</a:t>
            </a:r>
          </a:p>
        </p:txBody>
      </p:sp>
    </p:spTree>
    <p:extLst>
      <p:ext uri="{BB962C8B-B14F-4D97-AF65-F5344CB8AC3E}">
        <p14:creationId xmlns:p14="http://schemas.microsoft.com/office/powerpoint/2010/main" val="288358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1011904"/>
            <a:ext cx="8893301" cy="969526"/>
          </a:xfrm>
        </p:spPr>
        <p:style>
          <a:lnRef idx="2">
            <a:schemeClr val="accent1"/>
          </a:lnRef>
          <a:fillRef idx="1">
            <a:schemeClr val="lt1"/>
          </a:fillRef>
          <a:effectRef idx="0">
            <a:schemeClr val="accent1"/>
          </a:effectRef>
          <a:fontRef idx="minor">
            <a:schemeClr val="dk1"/>
          </a:fontRef>
        </p:style>
        <p:txBody>
          <a:bodyPr>
            <a:noAutofit/>
          </a:bodyPr>
          <a:lstStyle/>
          <a:p>
            <a:r>
              <a:rPr lang="tr-TR" sz="2000" dirty="0">
                <a:ln w="0"/>
                <a:solidFill>
                  <a:schemeClr val="accent1"/>
                </a:solidFill>
                <a:effectLst>
                  <a:outerShdw blurRad="38100" dist="25400" dir="5400000" algn="ctr" rotWithShape="0">
                    <a:srgbClr val="6E747A">
                      <a:alpha val="43000"/>
                    </a:srgbClr>
                  </a:outerShdw>
                </a:effectLst>
              </a:rPr>
              <a:t>Meslektaş öğrenmeleri (öğrenme ortaklıkları)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r>
              <a:rPr lang="tr-TR" sz="2000" dirty="0">
                <a:ln w="0"/>
                <a:solidFill>
                  <a:schemeClr val="accent1"/>
                </a:solidFill>
                <a:effectLst>
                  <a:outerShdw blurRad="38100" dist="25400" dir="5400000" algn="ctr" rotWithShape="0">
                    <a:srgbClr val="6E747A">
                      <a:alpha val="43000"/>
                    </a:srgbClr>
                  </a:outerShdw>
                </a:effectLst>
              </a:rPr>
              <a:t>4-Zümre çalışmalarına yönelik planlamalarınız?</a:t>
            </a:r>
            <a:br>
              <a:rPr lang="tr-TR" sz="2000" dirty="0">
                <a:ln w="0"/>
                <a:solidFill>
                  <a:schemeClr val="accent1"/>
                </a:solidFill>
                <a:effectLst>
                  <a:outerShdw blurRad="38100" dist="25400" dir="5400000" algn="ctr" rotWithShape="0">
                    <a:srgbClr val="6E747A">
                      <a:alpha val="43000"/>
                    </a:srgbClr>
                  </a:outerShdw>
                </a:effectLst>
              </a:rPr>
            </a:br>
            <a:r>
              <a:rPr lang="tr-TR" sz="2000" dirty="0"/>
              <a:t>Ortak zümre başkanları belirlendi.</a:t>
            </a:r>
            <a:br>
              <a:rPr lang="tr-TR" sz="2000" dirty="0"/>
            </a:br>
            <a:br>
              <a:rPr lang="tr-TR" sz="2000" dirty="0">
                <a:ln w="0"/>
                <a:solidFill>
                  <a:schemeClr val="accent1"/>
                </a:solidFill>
                <a:effectLst>
                  <a:outerShdw blurRad="38100" dist="25400" dir="5400000" algn="ctr" rotWithShape="0">
                    <a:srgbClr val="6E747A">
                      <a:alpha val="43000"/>
                    </a:srgbClr>
                  </a:outerShdw>
                </a:effectLst>
              </a:rPr>
            </a:br>
            <a:endParaRPr lang="tr-TR" sz="2000" dirty="0">
              <a:ln w="0"/>
              <a:solidFill>
                <a:schemeClr val="accent1"/>
              </a:solidFill>
              <a:effectLst>
                <a:outerShdw blurRad="38100" dist="25400" dir="5400000" algn="ctr" rotWithShape="0">
                  <a:srgbClr val="6E747A">
                    <a:alpha val="43000"/>
                  </a:srgbClr>
                </a:outerShdw>
              </a:effectLst>
            </a:endParaRPr>
          </a:p>
        </p:txBody>
      </p:sp>
      <p:sp>
        <p:nvSpPr>
          <p:cNvPr id="3" name="İçerik Yer Tutucusu 2"/>
          <p:cNvSpPr>
            <a:spLocks noGrp="1"/>
          </p:cNvSpPr>
          <p:nvPr>
            <p:ph idx="1"/>
          </p:nvPr>
        </p:nvSpPr>
        <p:spPr>
          <a:xfrm>
            <a:off x="397173" y="2525805"/>
            <a:ext cx="3528061" cy="4332195"/>
          </a:xfrm>
        </p:spPr>
        <p:txBody>
          <a:bodyPr>
            <a:normAutofit fontScale="70000" lnSpcReduction="20000"/>
          </a:bodyPr>
          <a:lstStyle/>
          <a:p>
            <a:pPr>
              <a:buFont typeface="Wingdings" panose="05000000000000000000" pitchFamily="2" charset="2"/>
              <a:buChar char="Ø"/>
            </a:pPr>
            <a:r>
              <a:rPr lang="tr-TR" sz="1700" b="1" u="sng" dirty="0"/>
              <a:t>Erzurum </a:t>
            </a:r>
            <a:r>
              <a:rPr lang="tr-TR" sz="1700" b="1" u="sng" dirty="0" err="1"/>
              <a:t>İbarhim</a:t>
            </a:r>
            <a:r>
              <a:rPr lang="tr-TR" sz="1700" b="1" u="sng" dirty="0"/>
              <a:t> Hakkı Fen Lisesi ortak zümre başkanları:</a:t>
            </a:r>
          </a:p>
          <a:p>
            <a:pPr>
              <a:buFont typeface="Wingdings" panose="05000000000000000000" pitchFamily="2" charset="2"/>
              <a:buChar char="Ø"/>
            </a:pPr>
            <a:r>
              <a:rPr lang="tr-TR" sz="1600" b="1" dirty="0"/>
              <a:t>Matematik: </a:t>
            </a:r>
            <a:r>
              <a:rPr lang="tr-TR" sz="1600" dirty="0">
                <a:effectLst/>
                <a:latin typeface="Arial Narrow" panose="020B0606020202030204" pitchFamily="34" charset="0"/>
                <a:ea typeface="Calibri" panose="020F0502020204030204" pitchFamily="34" charset="0"/>
                <a:cs typeface="Times New Roman" panose="02020603050405020304" pitchFamily="18" charset="0"/>
              </a:rPr>
              <a:t>Sedat ÖZGÜR ŞAHİN</a:t>
            </a:r>
            <a:endParaRPr lang="tr-TR" sz="1600" b="1" dirty="0"/>
          </a:p>
          <a:p>
            <a:pPr>
              <a:buFont typeface="Wingdings" panose="05000000000000000000" pitchFamily="2" charset="2"/>
              <a:buChar char="Ø"/>
            </a:pPr>
            <a:r>
              <a:rPr lang="tr-TR" sz="1600" b="1" dirty="0"/>
              <a:t>Biyoloji: Deniz ÖZKAN</a:t>
            </a:r>
          </a:p>
          <a:p>
            <a:pPr>
              <a:buFont typeface="Wingdings" panose="05000000000000000000" pitchFamily="2" charset="2"/>
              <a:buChar char="Ø"/>
            </a:pPr>
            <a:r>
              <a:rPr lang="tr-TR" sz="1600" b="1" dirty="0"/>
              <a:t>Din Kültürü ve Ahlak </a:t>
            </a:r>
            <a:r>
              <a:rPr lang="tr-TR" sz="1600" b="1" dirty="0" err="1"/>
              <a:t>Bilgisi:Salih</a:t>
            </a:r>
            <a:r>
              <a:rPr lang="tr-TR" sz="1600" b="1" dirty="0"/>
              <a:t> YELEGEN</a:t>
            </a:r>
          </a:p>
          <a:p>
            <a:pPr>
              <a:buFont typeface="Wingdings" panose="05000000000000000000" pitchFamily="2" charset="2"/>
              <a:buChar char="Ø"/>
            </a:pPr>
            <a:r>
              <a:rPr lang="tr-TR" sz="1600" b="1" dirty="0"/>
              <a:t>Türk Dili ve Edebiyatı: Halit N-BALKAYA</a:t>
            </a:r>
          </a:p>
          <a:p>
            <a:pPr>
              <a:buFont typeface="Wingdings" panose="05000000000000000000" pitchFamily="2" charset="2"/>
              <a:buChar char="Ø"/>
            </a:pPr>
            <a:r>
              <a:rPr lang="tr-TR" sz="1600" b="1" dirty="0"/>
              <a:t>Fizik: Ahmet BEDİR</a:t>
            </a:r>
          </a:p>
          <a:p>
            <a:pPr>
              <a:buFont typeface="Wingdings" panose="05000000000000000000" pitchFamily="2" charset="2"/>
              <a:buChar char="Ø"/>
            </a:pPr>
            <a:r>
              <a:rPr lang="tr-TR" sz="1600" b="1" dirty="0"/>
              <a:t>Felsefe: Alpay TANYELİ</a:t>
            </a:r>
          </a:p>
          <a:p>
            <a:pPr>
              <a:buFont typeface="Wingdings" panose="05000000000000000000" pitchFamily="2" charset="2"/>
              <a:buChar char="Ø"/>
            </a:pPr>
            <a:r>
              <a:rPr lang="tr-TR" sz="1600" b="1" dirty="0"/>
              <a:t>Kimya: Ayhan HOPUR</a:t>
            </a:r>
          </a:p>
          <a:p>
            <a:pPr>
              <a:buFont typeface="Wingdings" panose="05000000000000000000" pitchFamily="2" charset="2"/>
              <a:buChar char="Ø"/>
            </a:pPr>
            <a:r>
              <a:rPr lang="tr-TR" sz="1600" b="1" dirty="0"/>
              <a:t>Görsel Sanatlar: Rana ŞENEL</a:t>
            </a:r>
          </a:p>
          <a:p>
            <a:pPr>
              <a:buFont typeface="Wingdings" panose="05000000000000000000" pitchFamily="2" charset="2"/>
              <a:buChar char="Ø"/>
            </a:pPr>
            <a:r>
              <a:rPr lang="tr-TR" sz="1600" b="1" dirty="0"/>
              <a:t>Müzik: Bekir KARAMOLLAOĞLU</a:t>
            </a:r>
          </a:p>
          <a:p>
            <a:pPr>
              <a:buFont typeface="Wingdings" panose="05000000000000000000" pitchFamily="2" charset="2"/>
              <a:buChar char="Ø"/>
            </a:pPr>
            <a:r>
              <a:rPr lang="tr-TR" sz="1600" b="1" dirty="0"/>
              <a:t>İngilizce: Osman YAĞMUR</a:t>
            </a:r>
          </a:p>
          <a:p>
            <a:pPr>
              <a:buFont typeface="Wingdings" panose="05000000000000000000" pitchFamily="2" charset="2"/>
              <a:buChar char="Ø"/>
            </a:pPr>
            <a:r>
              <a:rPr lang="tr-TR" sz="1600" b="1" dirty="0"/>
              <a:t>Beden Eğitimi: Arif ÇAKMUR</a:t>
            </a:r>
          </a:p>
          <a:p>
            <a:pPr>
              <a:buFont typeface="Wingdings" panose="05000000000000000000" pitchFamily="2" charset="2"/>
              <a:buChar char="Ø"/>
            </a:pPr>
            <a:r>
              <a:rPr lang="tr-TR" sz="1600" b="1" dirty="0"/>
              <a:t>Tarih: Hikmet YILDIZ</a:t>
            </a:r>
          </a:p>
          <a:p>
            <a:pPr>
              <a:buFont typeface="Wingdings" panose="05000000000000000000" pitchFamily="2" charset="2"/>
              <a:buChar char="Ø"/>
            </a:pPr>
            <a:r>
              <a:rPr lang="tr-TR" sz="1600" b="1" dirty="0"/>
              <a:t>Bilişim Teknolojileri: Betül BARAN</a:t>
            </a:r>
          </a:p>
          <a:p>
            <a:pPr>
              <a:buFont typeface="Wingdings" panose="05000000000000000000" pitchFamily="2" charset="2"/>
              <a:buChar char="Ø"/>
            </a:pPr>
            <a:r>
              <a:rPr lang="tr-TR" sz="1600" b="1" dirty="0"/>
              <a:t>İkinci Yabancı Dil: Amine EKİNÇİ AKÇA</a:t>
            </a:r>
          </a:p>
          <a:p>
            <a:pPr>
              <a:buFont typeface="Wingdings" panose="05000000000000000000" pitchFamily="2" charset="2"/>
              <a:buChar char="Ø"/>
            </a:pPr>
            <a:r>
              <a:rPr lang="tr-TR" sz="1600" b="1" dirty="0"/>
              <a:t>Coğrafya: Elif TALOĞLU</a:t>
            </a:r>
          </a:p>
          <a:p>
            <a:pPr>
              <a:buFont typeface="Wingdings" panose="05000000000000000000" pitchFamily="2" charset="2"/>
              <a:buChar char="Ø"/>
            </a:pPr>
            <a:endParaRPr lang="tr-TR" sz="1500" b="1" dirty="0"/>
          </a:p>
          <a:p>
            <a:pPr>
              <a:buFont typeface="Wingdings" panose="05000000000000000000" pitchFamily="2" charset="2"/>
              <a:buChar char="Ø"/>
            </a:pPr>
            <a:endParaRPr lang="tr-TR" b="1" dirty="0"/>
          </a:p>
          <a:p>
            <a:pPr>
              <a:buFont typeface="Wingdings" panose="05000000000000000000" pitchFamily="2" charset="2"/>
              <a:buChar char="Ø"/>
            </a:pPr>
            <a:endParaRPr lang="tr-TR" sz="2400" b="1" dirty="0"/>
          </a:p>
          <a:p>
            <a:pPr>
              <a:buFont typeface="Wingdings" panose="05000000000000000000" pitchFamily="2" charset="2"/>
              <a:buChar char="Ø"/>
            </a:pPr>
            <a:endParaRPr lang="tr-TR" sz="2400" b="1" dirty="0"/>
          </a:p>
          <a:p>
            <a:pPr>
              <a:buFont typeface="Wingdings" panose="05000000000000000000" pitchFamily="2" charset="2"/>
              <a:buChar char="Ø"/>
            </a:pPr>
            <a:endParaRPr lang="tr-TR" sz="2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64"/>
            <a:ext cx="1105247" cy="10701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49954" y="0"/>
            <a:ext cx="646936" cy="779930"/>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MADDESİ-4</a:t>
            </a:r>
          </a:p>
        </p:txBody>
      </p:sp>
      <p:sp>
        <p:nvSpPr>
          <p:cNvPr id="7" name="İçerik Yer Tutucusu 2"/>
          <p:cNvSpPr txBox="1">
            <a:spLocks/>
          </p:cNvSpPr>
          <p:nvPr/>
        </p:nvSpPr>
        <p:spPr>
          <a:xfrm>
            <a:off x="4538979" y="2418228"/>
            <a:ext cx="3528061" cy="443977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tr-TR" sz="2800" b="1" u="sng" dirty="0"/>
              <a:t>Çermik Fen Lisesi </a:t>
            </a:r>
            <a:r>
              <a:rPr lang="tr-TR" sz="2800" b="1" u="sng" dirty="0" err="1"/>
              <a:t>Lisesi</a:t>
            </a:r>
            <a:r>
              <a:rPr lang="tr-TR" sz="2800" b="1" u="sng" dirty="0"/>
              <a:t> ortak zümre başkanları</a:t>
            </a:r>
          </a:p>
          <a:p>
            <a:pPr>
              <a:buFont typeface="Wingdings" panose="05000000000000000000" pitchFamily="2" charset="2"/>
              <a:buChar char="Ø"/>
            </a:pPr>
            <a:r>
              <a:rPr lang="tr-TR" sz="2000" b="1" dirty="0"/>
              <a:t>Matematik: Gözde ARSLAN</a:t>
            </a:r>
          </a:p>
          <a:p>
            <a:pPr>
              <a:buFont typeface="Wingdings" panose="05000000000000000000" pitchFamily="2" charset="2"/>
              <a:buChar char="Ø"/>
            </a:pPr>
            <a:r>
              <a:rPr lang="tr-TR" sz="2000" b="1" dirty="0"/>
              <a:t>Biyoloji: Kübra YUVARLAK</a:t>
            </a:r>
          </a:p>
          <a:p>
            <a:pPr>
              <a:buFont typeface="Wingdings" panose="05000000000000000000" pitchFamily="2" charset="2"/>
              <a:buChar char="Ø"/>
            </a:pPr>
            <a:r>
              <a:rPr lang="tr-TR" sz="2000" b="1" dirty="0"/>
              <a:t>Din Kültürü ve Ahlak Bilgisi: Nedim ÇETİNKAYA</a:t>
            </a:r>
          </a:p>
          <a:p>
            <a:pPr>
              <a:buFont typeface="Wingdings" panose="05000000000000000000" pitchFamily="2" charset="2"/>
              <a:buChar char="Ø"/>
            </a:pPr>
            <a:r>
              <a:rPr lang="tr-TR" sz="2000" b="1" dirty="0"/>
              <a:t>Türk Dili ve Edebiyatı: </a:t>
            </a:r>
            <a:r>
              <a:rPr lang="tr-TR" sz="2000" b="1" dirty="0" err="1"/>
              <a:t>Zelihan</a:t>
            </a:r>
            <a:r>
              <a:rPr lang="tr-TR" sz="2000" b="1" dirty="0"/>
              <a:t> AKÇAY</a:t>
            </a:r>
          </a:p>
          <a:p>
            <a:pPr>
              <a:buFont typeface="Wingdings" panose="05000000000000000000" pitchFamily="2" charset="2"/>
              <a:buChar char="Ø"/>
            </a:pPr>
            <a:r>
              <a:rPr lang="tr-TR" sz="2000" b="1" dirty="0"/>
              <a:t>Fizik: Salih KÜÇÜKKAYA</a:t>
            </a:r>
          </a:p>
          <a:p>
            <a:pPr>
              <a:buFont typeface="Wingdings" panose="05000000000000000000" pitchFamily="2" charset="2"/>
              <a:buChar char="Ø"/>
            </a:pPr>
            <a:r>
              <a:rPr lang="tr-TR" sz="2000" b="1" dirty="0"/>
              <a:t>Felsefe: Mehmet BAYINDIR</a:t>
            </a:r>
          </a:p>
          <a:p>
            <a:pPr>
              <a:buFont typeface="Wingdings" panose="05000000000000000000" pitchFamily="2" charset="2"/>
              <a:buChar char="Ø"/>
            </a:pPr>
            <a:r>
              <a:rPr lang="tr-TR" sz="2000" b="1" dirty="0"/>
              <a:t>Kimya: Faruk ÖZTÜRK</a:t>
            </a:r>
          </a:p>
          <a:p>
            <a:pPr>
              <a:buFont typeface="Wingdings" panose="05000000000000000000" pitchFamily="2" charset="2"/>
              <a:buChar char="Ø"/>
            </a:pPr>
            <a:r>
              <a:rPr lang="tr-TR" sz="2000" b="1" dirty="0"/>
              <a:t>Görsel </a:t>
            </a:r>
            <a:r>
              <a:rPr lang="tr-TR" sz="2000" b="1" dirty="0" err="1"/>
              <a:t>Sanatlar:Havva</a:t>
            </a:r>
            <a:r>
              <a:rPr lang="tr-TR" sz="2000" b="1" dirty="0"/>
              <a:t> YÜKSEL</a:t>
            </a:r>
          </a:p>
          <a:p>
            <a:pPr>
              <a:buFont typeface="Wingdings" panose="05000000000000000000" pitchFamily="2" charset="2"/>
              <a:buChar char="Ø"/>
            </a:pPr>
            <a:r>
              <a:rPr lang="tr-TR" sz="2000" b="1" dirty="0" err="1"/>
              <a:t>Bilişim:Hakan</a:t>
            </a:r>
            <a:r>
              <a:rPr lang="tr-TR" sz="2000" b="1" dirty="0"/>
              <a:t> GÜLDOĞAN</a:t>
            </a:r>
          </a:p>
          <a:p>
            <a:pPr>
              <a:buFont typeface="Wingdings" panose="05000000000000000000" pitchFamily="2" charset="2"/>
              <a:buChar char="Ø"/>
            </a:pPr>
            <a:r>
              <a:rPr lang="tr-TR" sz="2000" b="1" dirty="0"/>
              <a:t>İngilizce: Ayşe ÇAKMAK</a:t>
            </a:r>
          </a:p>
          <a:p>
            <a:pPr>
              <a:buFont typeface="Wingdings" panose="05000000000000000000" pitchFamily="2" charset="2"/>
              <a:buChar char="Ø"/>
            </a:pPr>
            <a:r>
              <a:rPr lang="tr-TR" sz="2000" b="1" dirty="0"/>
              <a:t>Beden Eğitimi: Mehmet DEMİRTEKİN</a:t>
            </a:r>
          </a:p>
          <a:p>
            <a:pPr>
              <a:buFont typeface="Wingdings" panose="05000000000000000000" pitchFamily="2" charset="2"/>
              <a:buChar char="Ø"/>
            </a:pPr>
            <a:r>
              <a:rPr lang="tr-TR" sz="2000" b="1" dirty="0"/>
              <a:t>Tarih: Rengin GEÇGEL</a:t>
            </a:r>
          </a:p>
          <a:p>
            <a:pPr>
              <a:buFont typeface="Wingdings" panose="05000000000000000000" pitchFamily="2" charset="2"/>
              <a:buChar char="Ø"/>
            </a:pPr>
            <a:r>
              <a:rPr lang="tr-TR" sz="2000" b="1" dirty="0"/>
              <a:t>İkinci Yabancı Dil: Yasemin AKALIN</a:t>
            </a:r>
          </a:p>
          <a:p>
            <a:pPr>
              <a:buFont typeface="Wingdings" panose="05000000000000000000" pitchFamily="2" charset="2"/>
              <a:buChar char="Ø"/>
            </a:pPr>
            <a:r>
              <a:rPr lang="tr-TR" sz="2000" b="1" dirty="0"/>
              <a:t>Coğrafya</a:t>
            </a:r>
            <a:r>
              <a:rPr lang="tr-TR" b="1" dirty="0"/>
              <a:t>: Remziye BİNGÖL</a:t>
            </a:r>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p:txBody>
      </p:sp>
      <p:pic>
        <p:nvPicPr>
          <p:cNvPr id="9" name="Resim 8">
            <a:extLst>
              <a:ext uri="{FF2B5EF4-FFF2-40B4-BE49-F238E27FC236}">
                <a16:creationId xmlns:a16="http://schemas.microsoft.com/office/drawing/2014/main" id="{3C2492E5-ACBB-3DF6-341B-97CBA0786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1809" y="3832412"/>
            <a:ext cx="4623582" cy="30255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140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1011904"/>
            <a:ext cx="8893301" cy="1213286"/>
          </a:xfrm>
          <a:ln w="28575"/>
        </p:spPr>
        <p:style>
          <a:lnRef idx="2">
            <a:schemeClr val="accent1"/>
          </a:lnRef>
          <a:fillRef idx="1">
            <a:schemeClr val="lt1"/>
          </a:fillRef>
          <a:effectRef idx="0">
            <a:schemeClr val="accent1"/>
          </a:effectRef>
          <a:fontRef idx="minor">
            <a:schemeClr val="dk1"/>
          </a:fontRef>
        </p:style>
        <p:txBody>
          <a:bodyPr>
            <a:noAutofit/>
          </a:bodyPr>
          <a:lstStyle/>
          <a:p>
            <a:r>
              <a:rPr lang="tr-TR" sz="2000" dirty="0">
                <a:ln w="0"/>
                <a:solidFill>
                  <a:schemeClr val="accent1"/>
                </a:solidFill>
                <a:effectLst>
                  <a:outerShdw blurRad="38100" dist="25400" dir="5400000" algn="ctr" rotWithShape="0">
                    <a:srgbClr val="6E747A">
                      <a:alpha val="43000"/>
                    </a:srgbClr>
                  </a:outerShdw>
                </a:effectLst>
              </a:rPr>
              <a:t>Meslektaş öğrenmeleri (öğrenme ortaklıkları) planlamalarınız?</a:t>
            </a:r>
            <a:br>
              <a:rPr lang="tr-TR" sz="2000" dirty="0">
                <a:ln w="0"/>
                <a:solidFill>
                  <a:schemeClr val="accent1"/>
                </a:solidFill>
                <a:effectLst>
                  <a:outerShdw blurRad="38100" dist="25400" dir="5400000" algn="ctr" rotWithShape="0">
                    <a:srgbClr val="6E747A">
                      <a:alpha val="43000"/>
                    </a:srgbClr>
                  </a:outerShdw>
                </a:effectLst>
              </a:rPr>
            </a:br>
            <a:br>
              <a:rPr lang="tr-TR" sz="2000" dirty="0">
                <a:ln w="0"/>
                <a:solidFill>
                  <a:schemeClr val="accent1"/>
                </a:solidFill>
                <a:effectLst>
                  <a:outerShdw blurRad="38100" dist="25400" dir="5400000" algn="ctr" rotWithShape="0">
                    <a:srgbClr val="6E747A">
                      <a:alpha val="43000"/>
                    </a:srgbClr>
                  </a:outerShdw>
                </a:effectLst>
              </a:rPr>
            </a:br>
            <a:r>
              <a:rPr lang="tr-TR" sz="2000" dirty="0">
                <a:ln w="0"/>
                <a:solidFill>
                  <a:schemeClr val="accent1"/>
                </a:solidFill>
                <a:effectLst>
                  <a:outerShdw blurRad="38100" dist="25400" dir="5400000" algn="ctr" rotWithShape="0">
                    <a:srgbClr val="6E747A">
                      <a:alpha val="43000"/>
                    </a:srgbClr>
                  </a:outerShdw>
                </a:effectLst>
              </a:rPr>
              <a:t>Zümre çalışmalarının etkililiğine yönelik yapılacak çalışmalar?</a:t>
            </a:r>
            <a:br>
              <a:rPr lang="tr-TR" sz="2000" dirty="0"/>
            </a:br>
            <a:br>
              <a:rPr lang="tr-TR" sz="2000" dirty="0"/>
            </a:br>
            <a:endParaRPr lang="tr-TR" sz="2000" dirty="0"/>
          </a:p>
        </p:txBody>
      </p:sp>
      <p:sp>
        <p:nvSpPr>
          <p:cNvPr id="3" name="İçerik Yer Tutucusu 2"/>
          <p:cNvSpPr>
            <a:spLocks noGrp="1"/>
          </p:cNvSpPr>
          <p:nvPr>
            <p:ph idx="1"/>
          </p:nvPr>
        </p:nvSpPr>
        <p:spPr>
          <a:xfrm>
            <a:off x="304800" y="1998921"/>
            <a:ext cx="6008452" cy="458243"/>
          </a:xfrm>
        </p:spPr>
        <p:txBody>
          <a:bodyPr>
            <a:normAutofit/>
          </a:bodyPr>
          <a:lstStyle/>
          <a:p>
            <a:pPr>
              <a:buFont typeface="Wingdings" panose="05000000000000000000" pitchFamily="2" charset="2"/>
              <a:buChar char="Ø"/>
            </a:pPr>
            <a:endParaRPr lang="tr-TR" sz="1500" dirty="0"/>
          </a:p>
          <a:p>
            <a:pPr>
              <a:buFont typeface="Wingdings" panose="05000000000000000000" pitchFamily="2" charset="2"/>
              <a:buChar char="Ø"/>
            </a:pPr>
            <a:endParaRPr lang="tr-TR" dirty="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64"/>
            <a:ext cx="1105247" cy="10701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36291" y="0"/>
            <a:ext cx="736168" cy="887506"/>
          </a:xfrm>
          <a:prstGeom prst="rect">
            <a:avLst/>
          </a:prstGeom>
        </p:spPr>
      </p:pic>
      <p:sp>
        <p:nvSpPr>
          <p:cNvPr id="6"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MADDESİ-4</a:t>
            </a:r>
          </a:p>
        </p:txBody>
      </p:sp>
      <p:sp>
        <p:nvSpPr>
          <p:cNvPr id="7" name="Dikdörtgen 6"/>
          <p:cNvSpPr/>
          <p:nvPr/>
        </p:nvSpPr>
        <p:spPr>
          <a:xfrm>
            <a:off x="724362" y="2490429"/>
            <a:ext cx="8549640" cy="8374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50000"/>
              </a:lnSpc>
              <a:spcAft>
                <a:spcPts val="800"/>
              </a:spcAft>
            </a:pPr>
            <a:r>
              <a:rPr lang="tr-TR" sz="3600" dirty="0">
                <a:latin typeface="Calibri" panose="020F0502020204030204" pitchFamily="34" charset="0"/>
                <a:ea typeface="Calibri" panose="020F0502020204030204" pitchFamily="34" charset="0"/>
                <a:cs typeface="Times New Roman" panose="02020603050405020304" pitchFamily="18" charset="0"/>
              </a:rPr>
              <a:t>Zümre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3600" dirty="0">
                <a:latin typeface="Calibri" panose="020F0502020204030204" pitchFamily="34" charset="0"/>
                <a:ea typeface="Calibri" panose="020F0502020204030204" pitchFamily="34" charset="0"/>
                <a:cs typeface="Times New Roman" panose="02020603050405020304" pitchFamily="18" charset="0"/>
              </a:rPr>
              <a:t>Çalışmaları</a:t>
            </a:r>
          </a:p>
        </p:txBody>
      </p:sp>
      <p:sp>
        <p:nvSpPr>
          <p:cNvPr id="8" name="Dikdörtgen 7"/>
          <p:cNvSpPr/>
          <p:nvPr/>
        </p:nvSpPr>
        <p:spPr>
          <a:xfrm rot="10800000" flipV="1">
            <a:off x="665833" y="3730496"/>
            <a:ext cx="8171234" cy="1200329"/>
          </a:xfrm>
          <a:prstGeom prst="rect">
            <a:avLst/>
          </a:prstGeom>
        </p:spPr>
        <p:txBody>
          <a:bodyPr wrap="square">
            <a:spAutoFit/>
          </a:bodyPr>
          <a:lstStyle/>
          <a:p>
            <a:pPr marL="342900" indent="-342900">
              <a:buFont typeface="Wingdings" panose="05000000000000000000" pitchFamily="2" charset="2"/>
              <a:buChar char="Ø"/>
            </a:pPr>
            <a:r>
              <a:rPr lang="tr-TR" dirty="0"/>
              <a:t>Her dersten branş denemeleri yapılarak derslerin yıllık plana ve zümre öğretmenler kurulu kararlarına uygun olarak işlenecek,</a:t>
            </a:r>
          </a:p>
          <a:p>
            <a:pPr marL="342900" indent="-342900">
              <a:buFont typeface="Wingdings" panose="05000000000000000000" pitchFamily="2" charset="2"/>
              <a:buChar char="Ø"/>
            </a:pPr>
            <a:r>
              <a:rPr lang="tr-TR" dirty="0"/>
              <a:t>https://ogmmateryal.eba.gov.tr/ ilgili link zümre öğretmenleri tarafından etkin kullanılacak</a:t>
            </a:r>
          </a:p>
        </p:txBody>
      </p:sp>
    </p:spTree>
    <p:extLst>
      <p:ext uri="{BB962C8B-B14F-4D97-AF65-F5344CB8AC3E}">
        <p14:creationId xmlns:p14="http://schemas.microsoft.com/office/powerpoint/2010/main" val="107805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34" y="229453"/>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8" name="Unvan 1"/>
          <p:cNvSpPr>
            <a:spLocks noGrp="1"/>
          </p:cNvSpPr>
          <p:nvPr>
            <p:ph type="title"/>
          </p:nvPr>
        </p:nvSpPr>
        <p:spPr>
          <a:xfrm>
            <a:off x="1102660" y="286871"/>
            <a:ext cx="7243481" cy="860611"/>
          </a:xfrm>
          <a:ln w="38100"/>
        </p:spPr>
        <p:style>
          <a:lnRef idx="2">
            <a:schemeClr val="accent1"/>
          </a:lnRef>
          <a:fillRef idx="1">
            <a:schemeClr val="lt1"/>
          </a:fillRef>
          <a:effectRef idx="0">
            <a:schemeClr val="accent1"/>
          </a:effectRef>
          <a:fontRef idx="minor">
            <a:schemeClr val="dk1"/>
          </a:fontRef>
        </p:style>
        <p:txBody>
          <a:bodyPr>
            <a:normAutofit/>
          </a:bodyPr>
          <a:lstStyle/>
          <a:p>
            <a:pPr lvl="0"/>
            <a:r>
              <a:rPr lang="tr-TR" sz="2400" dirty="0"/>
              <a:t>Zümre çalışmalarında akademik başarıyı artırmaya yönelik </a:t>
            </a:r>
            <a:r>
              <a:rPr lang="tr-TR" sz="2400" dirty="0">
                <a:ln w="0"/>
                <a:solidFill>
                  <a:schemeClr val="accent1"/>
                </a:solidFill>
                <a:effectLst>
                  <a:outerShdw blurRad="38100" dist="25400" dir="5400000" algn="ctr" rotWithShape="0">
                    <a:srgbClr val="6E747A">
                      <a:alpha val="43000"/>
                    </a:srgbClr>
                  </a:outerShdw>
                </a:effectLst>
              </a:rPr>
              <a:t>hedefleriniz</a:t>
            </a:r>
            <a:r>
              <a:rPr lang="tr-TR" sz="2400" dirty="0"/>
              <a:t>?</a:t>
            </a:r>
          </a:p>
        </p:txBody>
      </p:sp>
      <p:sp>
        <p:nvSpPr>
          <p:cNvPr id="6" name="Dikdörtgen 5"/>
          <p:cNvSpPr/>
          <p:nvPr/>
        </p:nvSpPr>
        <p:spPr>
          <a:xfrm>
            <a:off x="1470212" y="2000709"/>
            <a:ext cx="7673788" cy="2308324"/>
          </a:xfrm>
          <a:prstGeom prst="rect">
            <a:avLst/>
          </a:prstGeom>
        </p:spPr>
        <p:txBody>
          <a:bodyPr wrap="square">
            <a:spAutoFit/>
          </a:bodyPr>
          <a:lstStyle/>
          <a:p>
            <a:pPr marL="342900" indent="-342900">
              <a:buFont typeface="Wingdings" panose="05000000000000000000" pitchFamily="2" charset="2"/>
              <a:buChar char="Ø"/>
            </a:pPr>
            <a:r>
              <a:rPr lang="tr-TR" sz="2400" dirty="0"/>
              <a:t>9. 10. ve 11. Sınıflar için her ay düzenli olarak konu kazanım değerlendirme denemeleri, ayrıca 11. sınıflara ayda bir TYT denemesi,12. sınıflara her hafta bir TYT, AYT denemeleri yapılacak. Sonuçlar analiz edilecek. Öğrencilerin kazanım eksiklikleri giderilecek.</a:t>
            </a:r>
          </a:p>
        </p:txBody>
      </p:sp>
    </p:spTree>
    <p:extLst>
      <p:ext uri="{BB962C8B-B14F-4D97-AF65-F5344CB8AC3E}">
        <p14:creationId xmlns:p14="http://schemas.microsoft.com/office/powerpoint/2010/main" val="3908513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2743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8" name="Unvan 1"/>
          <p:cNvSpPr>
            <a:spLocks noGrp="1"/>
          </p:cNvSpPr>
          <p:nvPr>
            <p:ph type="title"/>
          </p:nvPr>
        </p:nvSpPr>
        <p:spPr>
          <a:xfrm>
            <a:off x="1102660" y="286871"/>
            <a:ext cx="7243481" cy="860611"/>
          </a:xfrm>
          <a:ln w="5715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tr-TR" sz="2800" dirty="0">
                <a:ln w="0"/>
                <a:solidFill>
                  <a:schemeClr val="accent1"/>
                </a:solidFill>
                <a:effectLst>
                  <a:outerShdw blurRad="38100" dist="25400" dir="5400000" algn="ctr" rotWithShape="0">
                    <a:srgbClr val="6E747A">
                      <a:alpha val="43000"/>
                    </a:srgbClr>
                  </a:outerShdw>
                </a:effectLst>
              </a:rPr>
              <a:t>Zümre çalışmalarında akademik başarıyı artırmaya yönelik hedefleriniz?</a:t>
            </a:r>
            <a:endParaRPr lang="tr-TR" sz="3200" dirty="0">
              <a:ln w="0"/>
              <a:solidFill>
                <a:schemeClr val="accent1"/>
              </a:solidFill>
              <a:effectLst>
                <a:outerShdw blurRad="38100" dist="25400" dir="5400000" algn="ctr" rotWithShape="0">
                  <a:srgbClr val="6E747A">
                    <a:alpha val="43000"/>
                  </a:srgbClr>
                </a:outerShdw>
              </a:effectLst>
            </a:endParaRPr>
          </a:p>
        </p:txBody>
      </p:sp>
      <p:sp>
        <p:nvSpPr>
          <p:cNvPr id="6" name="Dikdörtgen 5"/>
          <p:cNvSpPr/>
          <p:nvPr/>
        </p:nvSpPr>
        <p:spPr>
          <a:xfrm>
            <a:off x="99843" y="2000709"/>
            <a:ext cx="12092157" cy="4770537"/>
          </a:xfrm>
          <a:prstGeom prst="rect">
            <a:avLst/>
          </a:prstGeom>
        </p:spPr>
        <p:txBody>
          <a:bodyPr wrap="square">
            <a:spAutoFit/>
          </a:bodyPr>
          <a:lstStyle/>
          <a:p>
            <a:pPr marL="342900" indent="-342900">
              <a:buFont typeface="Wingdings" panose="05000000000000000000" pitchFamily="2" charset="2"/>
              <a:buChar char="Ø"/>
            </a:pPr>
            <a:r>
              <a:rPr lang="tr-TR" sz="2000" dirty="0"/>
              <a:t>Öğrencilerde görülen eksiklikler derslerde, </a:t>
            </a:r>
            <a:r>
              <a:rPr lang="tr-TR" sz="2000" dirty="0" err="1"/>
              <a:t>DYK’larda</a:t>
            </a:r>
            <a:r>
              <a:rPr lang="tr-TR" sz="2000" dirty="0"/>
              <a:t> veya birebir özelde telafi edilecek. </a:t>
            </a:r>
          </a:p>
          <a:p>
            <a:pPr marL="342900" indent="-342900">
              <a:buFont typeface="Wingdings" panose="05000000000000000000" pitchFamily="2" charset="2"/>
              <a:buChar char="Ø"/>
            </a:pPr>
            <a:r>
              <a:rPr lang="tr-TR" sz="2000" dirty="0"/>
              <a:t>Ayrıca Zümre Öğretmenler Toplantılarında alınan kararlar doğrultusunda ulusal ve uluslararası projelere katılan ve katılacak olan öğrenciler desteklenecek</a:t>
            </a:r>
          </a:p>
          <a:p>
            <a:pPr marL="342900" indent="-342900">
              <a:buFont typeface="Wingdings" panose="05000000000000000000" pitchFamily="2" charset="2"/>
              <a:buChar char="Ø"/>
            </a:pPr>
            <a:r>
              <a:rPr lang="tr-TR" sz="2000" dirty="0" err="1"/>
              <a:t>Öğretmen,öğrençilere</a:t>
            </a:r>
            <a:r>
              <a:rPr lang="tr-TR" sz="2000" dirty="0"/>
              <a:t> ve velilere detaylı  olarak kurslar hakkında bilgilendirme yapılması.</a:t>
            </a:r>
          </a:p>
          <a:p>
            <a:pPr marL="342900" indent="-342900">
              <a:buFont typeface="Wingdings" panose="05000000000000000000" pitchFamily="2" charset="2"/>
              <a:buChar char="Ø"/>
            </a:pPr>
            <a:endParaRPr lang="tr-TR" sz="2000" dirty="0"/>
          </a:p>
          <a:p>
            <a:pPr marL="342900" indent="-342900">
              <a:buFont typeface="Wingdings" panose="05000000000000000000" pitchFamily="2" charset="2"/>
              <a:buChar char="Ø"/>
            </a:pPr>
            <a:r>
              <a:rPr lang="tr-TR" sz="2000" dirty="0"/>
              <a:t>Öğrenci devam-devamsızlığı takip edilerek velilerin bilgilendirilmesi..</a:t>
            </a:r>
          </a:p>
          <a:p>
            <a:pPr marL="342900" indent="-342900">
              <a:buFont typeface="Wingdings" panose="05000000000000000000" pitchFamily="2" charset="2"/>
              <a:buChar char="Ø"/>
            </a:pPr>
            <a:r>
              <a:rPr lang="tr-TR" sz="2000" dirty="0"/>
              <a:t>Birinci  dönem 4 ve ikinci dönem 4  toplamda 8 kazanım değerlendirme sınavı yapılması.</a:t>
            </a:r>
          </a:p>
          <a:p>
            <a:pPr marL="342900" indent="-342900">
              <a:buFont typeface="Wingdings" panose="05000000000000000000" pitchFamily="2" charset="2"/>
              <a:buChar char="Ø"/>
            </a:pPr>
            <a:r>
              <a:rPr lang="tr-TR" sz="2000" u="sng" dirty="0">
                <a:solidFill>
                  <a:schemeClr val="accent3"/>
                </a:solidFill>
              </a:rPr>
              <a:t>HEDEFLER:</a:t>
            </a:r>
          </a:p>
          <a:p>
            <a:pPr marL="342900" indent="-342900">
              <a:buFont typeface="Wingdings" panose="05000000000000000000" pitchFamily="2" charset="2"/>
              <a:buChar char="Ø"/>
            </a:pPr>
            <a:r>
              <a:rPr lang="tr-TR" sz="2000" dirty="0"/>
              <a:t>TÜM SINIF DÜZEYLERİNDE DAHA ÇOK ÖĞRENCİ KATILIMININ ARTIRILMASI.</a:t>
            </a:r>
          </a:p>
          <a:p>
            <a:pPr marL="342900" indent="-342900">
              <a:buFont typeface="Wingdings" panose="05000000000000000000" pitchFamily="2" charset="2"/>
              <a:buChar char="Ø"/>
            </a:pPr>
            <a:endParaRPr lang="tr-TR" sz="2000" dirty="0"/>
          </a:p>
          <a:p>
            <a:pPr marL="342900" indent="-342900">
              <a:buFont typeface="Wingdings" panose="05000000000000000000" pitchFamily="2" charset="2"/>
              <a:buChar char="Ø"/>
            </a:pPr>
            <a:r>
              <a:rPr lang="tr-TR" sz="2000" dirty="0"/>
              <a:t>BİRİNCİ VE İKİNCİ DÖNEM KAZANIM DEĞERLENDİR SINAVI SAYISINI İKİ KATINA ÇIKARMA.</a:t>
            </a:r>
          </a:p>
          <a:p>
            <a:pPr marL="342900" indent="-342900">
              <a:buFont typeface="Wingdings" panose="05000000000000000000" pitchFamily="2" charset="2"/>
              <a:buChar char="Ø"/>
            </a:pPr>
            <a:endParaRPr lang="tr-TR" sz="2000" dirty="0"/>
          </a:p>
          <a:p>
            <a:pPr marL="342900" indent="-342900">
              <a:buFont typeface="Wingdings" panose="05000000000000000000" pitchFamily="2" charset="2"/>
              <a:buChar char="Ø"/>
            </a:pPr>
            <a:r>
              <a:rPr lang="tr-TR" sz="2000" dirty="0"/>
              <a:t>ÖĞRENCİLERİMİZİN OKUL DIŞI KURSLARA İHTİYAÇ DUYMADAN OKUL İÇİ KURSLARLA ÜNİVERSİTEYE YERLEŞTİRME.</a:t>
            </a:r>
          </a:p>
          <a:p>
            <a:pPr marL="342900" indent="-342900">
              <a:buFont typeface="Wingdings" panose="05000000000000000000" pitchFamily="2" charset="2"/>
              <a:buChar char="Ø"/>
            </a:pPr>
            <a:endParaRPr lang="tr-TR" sz="2400" dirty="0"/>
          </a:p>
        </p:txBody>
      </p:sp>
    </p:spTree>
    <p:extLst>
      <p:ext uri="{BB962C8B-B14F-4D97-AF65-F5344CB8AC3E}">
        <p14:creationId xmlns:p14="http://schemas.microsoft.com/office/powerpoint/2010/main" val="288864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094" y="1280160"/>
            <a:ext cx="8596668" cy="670560"/>
          </a:xfrm>
        </p:spPr>
        <p:style>
          <a:lnRef idx="2">
            <a:schemeClr val="accent1"/>
          </a:lnRef>
          <a:fillRef idx="1">
            <a:schemeClr val="lt1"/>
          </a:fillRef>
          <a:effectRef idx="0">
            <a:schemeClr val="accent1"/>
          </a:effectRef>
          <a:fontRef idx="minor">
            <a:schemeClr val="dk1"/>
          </a:fontRef>
        </p:style>
        <p:txBody>
          <a:bodyPr>
            <a:normAutofit/>
          </a:bodyPr>
          <a:lstStyle/>
          <a:p>
            <a:pPr lvl="0"/>
            <a:r>
              <a:rPr lang="tr-TR" sz="1800" dirty="0">
                <a:ln w="0"/>
                <a:solidFill>
                  <a:schemeClr val="accent1"/>
                </a:solidFill>
                <a:effectLst>
                  <a:outerShdw blurRad="38100" dist="25400" dir="5400000" algn="ctr" rotWithShape="0">
                    <a:srgbClr val="6E747A">
                      <a:alpha val="43000"/>
                    </a:srgbClr>
                  </a:outerShdw>
                </a:effectLst>
              </a:rPr>
              <a:t>Ortak okullar olarak yapılacak çalışmaların hedef ve performans göstergelerini içeren “ortak eylem planı” çalışmalarınız?</a:t>
            </a:r>
          </a:p>
        </p:txBody>
      </p:sp>
      <p:sp>
        <p:nvSpPr>
          <p:cNvPr id="3" name="İçerik Yer Tutucusu 2"/>
          <p:cNvSpPr>
            <a:spLocks noGrp="1"/>
          </p:cNvSpPr>
          <p:nvPr>
            <p:ph idx="1"/>
          </p:nvPr>
        </p:nvSpPr>
        <p:spPr/>
        <p:txBody>
          <a:bodyPr/>
          <a:lstStyle/>
          <a:p>
            <a:pPr lvl="0">
              <a:buFont typeface="Wingdings" panose="05000000000000000000" pitchFamily="2" charset="2"/>
              <a:buChar char="Ø"/>
            </a:pPr>
            <a:r>
              <a:rPr lang="tr-TR" dirty="0"/>
              <a:t>1-Ortak eylem planınız Ağustos ayı sonu itibariyle il </a:t>
            </a:r>
            <a:r>
              <a:rPr lang="tr-TR" dirty="0" err="1"/>
              <a:t>MEM’lere</a:t>
            </a:r>
            <a:r>
              <a:rPr lang="tr-TR" dirty="0"/>
              <a:t> gönderildi mi?</a:t>
            </a:r>
          </a:p>
          <a:p>
            <a:pPr>
              <a:buFont typeface="Wingdings" panose="05000000000000000000" pitchFamily="2" charset="2"/>
              <a:buChar char="Ø"/>
            </a:pPr>
            <a:r>
              <a:rPr lang="tr-TR" dirty="0"/>
              <a:t>Ortak eylem planı İl Milli Eğitim Müdürlüğüne gönderildi.</a:t>
            </a:r>
          </a:p>
          <a:p>
            <a:pPr lvl="0">
              <a:buFont typeface="Wingdings" panose="05000000000000000000" pitchFamily="2" charset="2"/>
              <a:buChar char="Ø"/>
            </a:pPr>
            <a:r>
              <a:rPr lang="tr-TR" dirty="0"/>
              <a:t>2-Ortak eylem planı kapsamında yapılacak faaliyetlerin bir sonraki eğitim-öğretim yılı için planlanacak faaliyetlere geri bildirim sağlaması için “izleme ve değerlendirme” süreci planlandı mı?</a:t>
            </a:r>
          </a:p>
          <a:p>
            <a:pPr lvl="0">
              <a:buFont typeface="Wingdings" panose="05000000000000000000" pitchFamily="2" charset="2"/>
              <a:buChar char="Ø"/>
            </a:pPr>
            <a:r>
              <a:rPr lang="tr-TR" dirty="0"/>
              <a:t>Planlandı.</a:t>
            </a:r>
          </a:p>
          <a:p>
            <a:pPr lvl="0">
              <a:buFont typeface="Wingdings" panose="05000000000000000000" pitchFamily="2" charset="2"/>
              <a:buChar char="Ø"/>
            </a:pPr>
            <a:endParaRPr lang="tr-TR" dirty="0"/>
          </a:p>
          <a:p>
            <a:pPr lvl="0">
              <a:buFont typeface="Wingdings" panose="05000000000000000000" pitchFamily="2" charset="2"/>
              <a:buChar char="Ø"/>
            </a:pPr>
            <a:endParaRPr lang="tr-TR" dirty="0"/>
          </a:p>
          <a:p>
            <a:pPr>
              <a:buFont typeface="Wingdings" panose="05000000000000000000" pitchFamily="2" charset="2"/>
              <a:buChar char="Ø"/>
            </a:pPr>
            <a:endParaRPr lang="tr-TR" dirty="0"/>
          </a:p>
          <a:p>
            <a:endParaRPr lang="tr-TR" dirty="0"/>
          </a:p>
        </p:txBody>
      </p:sp>
      <p:sp>
        <p:nvSpPr>
          <p:cNvPr id="9" name="Unvan 1"/>
          <p:cNvSpPr txBox="1">
            <a:spLocks/>
          </p:cNvSpPr>
          <p:nvPr/>
        </p:nvSpPr>
        <p:spPr>
          <a:xfrm>
            <a:off x="1148079" y="352797"/>
            <a:ext cx="7166495" cy="459561"/>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a:t>
            </a:r>
          </a:p>
        </p:txBody>
      </p:sp>
      <p:pic>
        <p:nvPicPr>
          <p:cNvPr id="5" name="Resim 4">
            <a:extLst>
              <a:ext uri="{FF2B5EF4-FFF2-40B4-BE49-F238E27FC236}">
                <a16:creationId xmlns:a16="http://schemas.microsoft.com/office/drawing/2014/main" id="{1A95BF3E-8E18-AFFE-FF0A-406C7ABF5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 y="-42203"/>
            <a:ext cx="1143390" cy="1322363"/>
          </a:xfrm>
          <a:prstGeom prst="ellipse">
            <a:avLst/>
          </a:prstGeom>
          <a:ln>
            <a:noFill/>
          </a:ln>
          <a:effectLst>
            <a:softEdge rad="112500"/>
          </a:effectLst>
        </p:spPr>
      </p:pic>
      <p:pic>
        <p:nvPicPr>
          <p:cNvPr id="11" name="Resim 10">
            <a:extLst>
              <a:ext uri="{FF2B5EF4-FFF2-40B4-BE49-F238E27FC236}">
                <a16:creationId xmlns:a16="http://schemas.microsoft.com/office/drawing/2014/main" id="{D535C465-5A7A-929B-AB41-FC509306D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692" y="-80199"/>
            <a:ext cx="1510859" cy="1378444"/>
          </a:xfrm>
          <a:prstGeom prst="ellipse">
            <a:avLst/>
          </a:prstGeom>
          <a:ln>
            <a:noFill/>
          </a:ln>
          <a:effectLst>
            <a:softEdge rad="112500"/>
          </a:effectLst>
        </p:spPr>
      </p:pic>
    </p:spTree>
    <p:extLst>
      <p:ext uri="{BB962C8B-B14F-4D97-AF65-F5344CB8AC3E}">
        <p14:creationId xmlns:p14="http://schemas.microsoft.com/office/powerpoint/2010/main" val="198338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000" y="232002"/>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5359" y="286871"/>
            <a:ext cx="763599" cy="920576"/>
          </a:xfrm>
          <a:prstGeom prst="rect">
            <a:avLst/>
          </a:prstGeom>
        </p:spPr>
      </p:pic>
      <p:sp>
        <p:nvSpPr>
          <p:cNvPr id="8" name="Unvan 1"/>
          <p:cNvSpPr>
            <a:spLocks noGrp="1"/>
          </p:cNvSpPr>
          <p:nvPr>
            <p:ph type="title"/>
          </p:nvPr>
        </p:nvSpPr>
        <p:spPr>
          <a:xfrm>
            <a:off x="1102660" y="286871"/>
            <a:ext cx="7243481" cy="860611"/>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pPr lvl="0" algn="ctr"/>
            <a:r>
              <a:rPr lang="tr-TR" sz="2400" dirty="0"/>
              <a:t>Zümre çalışmalarında akademik başarıyı artırmaya yönelik hedefleriniz?</a:t>
            </a:r>
            <a:endParaRPr lang="tr-TR" sz="3200" dirty="0"/>
          </a:p>
        </p:txBody>
      </p:sp>
      <p:sp>
        <p:nvSpPr>
          <p:cNvPr id="2" name="Dikdörtgen 1"/>
          <p:cNvSpPr/>
          <p:nvPr/>
        </p:nvSpPr>
        <p:spPr>
          <a:xfrm>
            <a:off x="1102660" y="1406919"/>
            <a:ext cx="8041340" cy="5546839"/>
          </a:xfrm>
          <a:prstGeom prst="rect">
            <a:avLst/>
          </a:prstGeom>
        </p:spPr>
        <p:txBody>
          <a:bodyPr wrap="square">
            <a:spAutoFit/>
          </a:bodyPr>
          <a:lstStyle/>
          <a:p>
            <a:pPr marL="285750" indent="-285750">
              <a:lnSpc>
                <a:spcPct val="200000"/>
              </a:lnSpc>
              <a:buFont typeface="Wingdings" panose="05000000000000000000" pitchFamily="2" charset="2"/>
              <a:buChar char="Ø"/>
            </a:pPr>
            <a:r>
              <a:rPr lang="tr-TR" dirty="0"/>
              <a:t>Eğitim teknolojilerinin  etkin faydalanılması konusunda tanıtımlar yapılacak,</a:t>
            </a:r>
          </a:p>
          <a:p>
            <a:pPr marL="285750" indent="-285750">
              <a:lnSpc>
                <a:spcPct val="200000"/>
              </a:lnSpc>
              <a:buFont typeface="Wingdings" panose="05000000000000000000" pitchFamily="2" charset="2"/>
              <a:buChar char="Ø"/>
            </a:pPr>
            <a:r>
              <a:rPr lang="de-DE" dirty="0"/>
              <a:t>12. </a:t>
            </a:r>
            <a:r>
              <a:rPr lang="de-DE" dirty="0" err="1"/>
              <a:t>sınıfla</a:t>
            </a:r>
            <a:r>
              <a:rPr lang="tr-TR" dirty="0" err="1"/>
              <a:t>rda</a:t>
            </a:r>
            <a:r>
              <a:rPr lang="de-DE" dirty="0"/>
              <a:t> </a:t>
            </a:r>
            <a:r>
              <a:rPr lang="de-DE" dirty="0" err="1"/>
              <a:t>mü</a:t>
            </a:r>
            <a:r>
              <a:rPr lang="tr-TR" dirty="0" err="1"/>
              <a:t>fredata</a:t>
            </a:r>
            <a:r>
              <a:rPr lang="tr-TR" dirty="0"/>
              <a:t> ek olarak TYT ve AYT konuları anlatılacak.</a:t>
            </a:r>
          </a:p>
          <a:p>
            <a:pPr marL="285750" indent="-285750">
              <a:lnSpc>
                <a:spcPct val="200000"/>
              </a:lnSpc>
              <a:buFont typeface="Wingdings" panose="05000000000000000000" pitchFamily="2" charset="2"/>
              <a:buChar char="Ø"/>
            </a:pPr>
            <a:r>
              <a:rPr lang="tr-TR" dirty="0"/>
              <a:t>Öğrencilere e </a:t>
            </a:r>
            <a:r>
              <a:rPr lang="tr-TR" dirty="0" err="1"/>
              <a:t>Twinning,TÜBİTAK</a:t>
            </a:r>
            <a:r>
              <a:rPr lang="tr-TR" dirty="0"/>
              <a:t> 2204 Lise Öğrencileri Proje Yarışması ve 4006 Bilim Fuarı süreci hakkında bilgilendirme ve yönlendirme çalışmaları yapılacak.</a:t>
            </a:r>
          </a:p>
          <a:p>
            <a:pPr marL="285750" indent="-285750">
              <a:lnSpc>
                <a:spcPct val="200000"/>
              </a:lnSpc>
              <a:buFont typeface="Wingdings" panose="05000000000000000000" pitchFamily="2" charset="2"/>
              <a:buChar char="Ø"/>
            </a:pPr>
            <a:r>
              <a:rPr lang="tr-TR" dirty="0"/>
              <a:t>Öğrencilere branş bazlı çalışma ve test çözme tekniklerine yönelik rehberlik çalışmaları yapılacak.</a:t>
            </a:r>
          </a:p>
          <a:p>
            <a:pPr marL="285750" indent="-285750">
              <a:lnSpc>
                <a:spcPct val="200000"/>
              </a:lnSpc>
              <a:buFont typeface="Wingdings" panose="05000000000000000000" pitchFamily="2" charset="2"/>
              <a:buChar char="Ø"/>
            </a:pPr>
            <a:r>
              <a:rPr lang="tr-TR" dirty="0"/>
              <a:t>Soru çözüm saatlerinin belirlenecek.</a:t>
            </a:r>
          </a:p>
          <a:p>
            <a:pPr marL="285750" indent="-285750">
              <a:lnSpc>
                <a:spcPct val="200000"/>
              </a:lnSpc>
              <a:buFont typeface="Wingdings" panose="05000000000000000000" pitchFamily="2" charset="2"/>
              <a:buChar char="Ø"/>
            </a:pPr>
            <a:r>
              <a:rPr lang="tr-TR" dirty="0"/>
              <a:t>Deneme sonuçlarının takibi yapılacak.</a:t>
            </a:r>
          </a:p>
        </p:txBody>
      </p:sp>
    </p:spTree>
    <p:extLst>
      <p:ext uri="{BB962C8B-B14F-4D97-AF65-F5344CB8AC3E}">
        <p14:creationId xmlns:p14="http://schemas.microsoft.com/office/powerpoint/2010/main" val="191882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676" y="286871"/>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5359" y="286871"/>
            <a:ext cx="763599" cy="920576"/>
          </a:xfrm>
          <a:prstGeom prst="rect">
            <a:avLst/>
          </a:prstGeom>
        </p:spPr>
      </p:pic>
      <p:sp>
        <p:nvSpPr>
          <p:cNvPr id="8" name="Unvan 1"/>
          <p:cNvSpPr>
            <a:spLocks noGrp="1"/>
          </p:cNvSpPr>
          <p:nvPr>
            <p:ph type="title"/>
          </p:nvPr>
        </p:nvSpPr>
        <p:spPr>
          <a:xfrm>
            <a:off x="1102660" y="286871"/>
            <a:ext cx="7243481" cy="860611"/>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tr-TR" sz="2800" dirty="0">
                <a:ln w="0"/>
                <a:solidFill>
                  <a:schemeClr val="accent1"/>
                </a:solidFill>
                <a:effectLst>
                  <a:outerShdw blurRad="38100" dist="25400" dir="5400000" algn="ctr" rotWithShape="0">
                    <a:srgbClr val="6E747A">
                      <a:alpha val="43000"/>
                    </a:srgbClr>
                  </a:outerShdw>
                </a:effectLst>
              </a:rPr>
              <a:t>Zümre çalışmalarında akademik başarıyı artırmaya yönelik hedefleriniz?</a:t>
            </a:r>
            <a:endParaRPr lang="tr-TR" sz="3200" dirty="0">
              <a:ln w="0"/>
              <a:solidFill>
                <a:schemeClr val="accent1"/>
              </a:solidFill>
              <a:effectLst>
                <a:outerShdw blurRad="38100" dist="25400" dir="5400000" algn="ctr" rotWithShape="0">
                  <a:srgbClr val="6E747A">
                    <a:alpha val="43000"/>
                  </a:srgbClr>
                </a:outerShdw>
              </a:effectLst>
            </a:endParaRPr>
          </a:p>
        </p:txBody>
      </p:sp>
      <p:sp>
        <p:nvSpPr>
          <p:cNvPr id="2" name="Dikdörtgen 1"/>
          <p:cNvSpPr/>
          <p:nvPr/>
        </p:nvSpPr>
        <p:spPr>
          <a:xfrm>
            <a:off x="1820291" y="2020377"/>
            <a:ext cx="8041340" cy="5047536"/>
          </a:xfrm>
          <a:prstGeom prst="rect">
            <a:avLst/>
          </a:prstGeom>
        </p:spPr>
        <p:txBody>
          <a:bodyPr wrap="square">
            <a:spAutoFit/>
          </a:bodyPr>
          <a:lstStyle/>
          <a:p>
            <a:pPr marL="285750" indent="-285750">
              <a:lnSpc>
                <a:spcPct val="150000"/>
              </a:lnSpc>
              <a:buClr>
                <a:schemeClr val="accent1"/>
              </a:buClr>
              <a:buFont typeface="Wingdings" panose="05000000000000000000" pitchFamily="2" charset="2"/>
              <a:buChar char="Ø"/>
            </a:pPr>
            <a:r>
              <a:rPr lang="tr-TR" sz="2800" dirty="0"/>
              <a:t>Öğrenci Koçluk işlemleri eksiksiz yürütülecek,</a:t>
            </a:r>
          </a:p>
          <a:p>
            <a:pPr marL="285750" indent="-285750">
              <a:lnSpc>
                <a:spcPct val="150000"/>
              </a:lnSpc>
              <a:buClr>
                <a:schemeClr val="accent1"/>
              </a:buClr>
              <a:buFont typeface="Wingdings" panose="05000000000000000000" pitchFamily="2" charset="2"/>
              <a:buChar char="Ø"/>
            </a:pPr>
            <a:r>
              <a:rPr lang="tr-TR" sz="2800" dirty="0"/>
              <a:t>Öğrencilerin sportif faaliyetlere katılımı sağlanacak,</a:t>
            </a:r>
          </a:p>
          <a:p>
            <a:pPr marL="285750" indent="-285750">
              <a:lnSpc>
                <a:spcPct val="150000"/>
              </a:lnSpc>
              <a:buClr>
                <a:schemeClr val="accent1"/>
              </a:buClr>
              <a:buFont typeface="Wingdings" panose="05000000000000000000" pitchFamily="2" charset="2"/>
              <a:buChar char="Ø"/>
            </a:pPr>
            <a:r>
              <a:rPr lang="tr-TR" sz="2800" dirty="0"/>
              <a:t>Öğrencilerin sosyal ve kültürel etkinliklere katılımı sağlanacak</a:t>
            </a:r>
          </a:p>
          <a:p>
            <a:pPr marL="285750" indent="-285750">
              <a:lnSpc>
                <a:spcPct val="150000"/>
              </a:lnSpc>
              <a:buClr>
                <a:schemeClr val="accent1"/>
              </a:buClr>
              <a:buFont typeface="Wingdings" panose="05000000000000000000" pitchFamily="2" charset="2"/>
              <a:buChar char="Ø"/>
            </a:pPr>
            <a:r>
              <a:rPr lang="tr-TR" sz="2800" dirty="0"/>
              <a:t>Kariyer Günleri kapsamında bölüm tanıtım gezileri gerçekleştirilecek.</a:t>
            </a:r>
          </a:p>
          <a:p>
            <a:endParaRPr lang="tr-TR" sz="2800" b="1" dirty="0"/>
          </a:p>
        </p:txBody>
      </p:sp>
    </p:spTree>
    <p:extLst>
      <p:ext uri="{BB962C8B-B14F-4D97-AF65-F5344CB8AC3E}">
        <p14:creationId xmlns:p14="http://schemas.microsoft.com/office/powerpoint/2010/main" val="224275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06508"/>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70731" y="333942"/>
            <a:ext cx="1135977" cy="920576"/>
          </a:xfrm>
          <a:prstGeom prst="rect">
            <a:avLst/>
          </a:prstGeom>
        </p:spPr>
      </p:pic>
      <p:sp>
        <p:nvSpPr>
          <p:cNvPr id="8" name="Unvan 1"/>
          <p:cNvSpPr>
            <a:spLocks noGrp="1"/>
          </p:cNvSpPr>
          <p:nvPr>
            <p:ph type="title"/>
          </p:nvPr>
        </p:nvSpPr>
        <p:spPr>
          <a:xfrm>
            <a:off x="1102660" y="286871"/>
            <a:ext cx="7297269" cy="99508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3200" dirty="0">
                <a:ln w="0"/>
                <a:solidFill>
                  <a:schemeClr val="tx1"/>
                </a:solidFill>
                <a:effectLst>
                  <a:outerShdw blurRad="38100" dist="25400" dir="5400000" algn="ctr" rotWithShape="0">
                    <a:srgbClr val="6E747A">
                      <a:alpha val="43000"/>
                    </a:srgbClr>
                  </a:outerShdw>
                </a:effectLst>
              </a:rPr>
              <a:t>Zümre çalışmalarında akademik başarıyı artırmaya yönelik hedefleriniz?</a:t>
            </a:r>
          </a:p>
        </p:txBody>
      </p:sp>
      <p:sp>
        <p:nvSpPr>
          <p:cNvPr id="6" name="Metin kutusu 5"/>
          <p:cNvSpPr txBox="1"/>
          <p:nvPr/>
        </p:nvSpPr>
        <p:spPr>
          <a:xfrm>
            <a:off x="937549" y="1863524"/>
            <a:ext cx="9922709" cy="5293757"/>
          </a:xfrm>
          <a:prstGeom prst="rect">
            <a:avLst/>
          </a:prstGeom>
          <a:noFill/>
        </p:spPr>
        <p:txBody>
          <a:bodyPr wrap="square" rtlCol="0">
            <a:spAutoFit/>
          </a:bodyPr>
          <a:lstStyle/>
          <a:p>
            <a:pPr marL="285750" indent="-285750">
              <a:lnSpc>
                <a:spcPct val="200000"/>
              </a:lnSpc>
              <a:buClr>
                <a:schemeClr val="accent1"/>
              </a:buClr>
              <a:buFont typeface="Wingdings" panose="05000000000000000000" pitchFamily="2" charset="2"/>
              <a:buChar char="Ø"/>
            </a:pPr>
            <a:r>
              <a:rPr lang="tr-TR" sz="2000" b="1" dirty="0"/>
              <a:t>Ders programları zümre kararları doğrultusunda oluşturulacak.</a:t>
            </a:r>
          </a:p>
          <a:p>
            <a:pPr marL="285750" indent="-285750">
              <a:lnSpc>
                <a:spcPct val="200000"/>
              </a:lnSpc>
              <a:buClr>
                <a:schemeClr val="accent1"/>
              </a:buClr>
              <a:buFont typeface="Wingdings" panose="05000000000000000000" pitchFamily="2" charset="2"/>
              <a:buChar char="Ø"/>
            </a:pPr>
            <a:r>
              <a:rPr lang="tr-TR" sz="2000" b="1" dirty="0"/>
              <a:t>Öğretmen motivasyonun sağlanması için olumlu okul iklimi oluşturulacak.</a:t>
            </a:r>
          </a:p>
          <a:p>
            <a:pPr marL="285750" indent="-285750">
              <a:lnSpc>
                <a:spcPct val="200000"/>
              </a:lnSpc>
              <a:buClr>
                <a:schemeClr val="accent1"/>
              </a:buClr>
              <a:buFont typeface="Wingdings" panose="05000000000000000000" pitchFamily="2" charset="2"/>
              <a:buChar char="Ø"/>
            </a:pPr>
            <a:r>
              <a:rPr lang="tr-TR" sz="2000" b="1" dirty="0"/>
              <a:t>Alınan kararlarda öğretmen, öğrenci ve velilerin ilgi ve istekleri göz önünde bulundurularak çalışmalar planlandı ve yürütülecek.</a:t>
            </a:r>
          </a:p>
          <a:p>
            <a:pPr marL="285750" indent="-285750">
              <a:lnSpc>
                <a:spcPct val="200000"/>
              </a:lnSpc>
              <a:buClr>
                <a:schemeClr val="accent1"/>
              </a:buClr>
              <a:buFont typeface="Wingdings" panose="05000000000000000000" pitchFamily="2" charset="2"/>
              <a:buChar char="Ø"/>
            </a:pPr>
            <a:r>
              <a:rPr lang="tr-TR" sz="2000" b="1" dirty="0"/>
              <a:t>Okuma salonları oluşturulacak.</a:t>
            </a:r>
          </a:p>
          <a:p>
            <a:pPr marL="285750" indent="-285750">
              <a:lnSpc>
                <a:spcPct val="200000"/>
              </a:lnSpc>
              <a:buClr>
                <a:schemeClr val="accent1"/>
              </a:buClr>
              <a:buFont typeface="Wingdings" panose="05000000000000000000" pitchFamily="2" charset="2"/>
              <a:buChar char="Ø"/>
            </a:pPr>
            <a:r>
              <a:rPr lang="tr-TR" sz="2000" b="1" dirty="0"/>
              <a:t>Kütüphane çalışmaları etkin kılınacak.</a:t>
            </a:r>
          </a:p>
          <a:p>
            <a:pPr marL="285750" indent="-285750">
              <a:lnSpc>
                <a:spcPct val="200000"/>
              </a:lnSpc>
              <a:buClr>
                <a:schemeClr val="accent1"/>
              </a:buClr>
              <a:buFont typeface="Wingdings" panose="05000000000000000000" pitchFamily="2" charset="2"/>
              <a:buChar char="Ø"/>
            </a:pPr>
            <a:r>
              <a:rPr lang="tr-TR" sz="2000" b="1" dirty="0"/>
              <a:t> Yürütülen çalışmalar raporlama sistemiyle takip edilip öğretmenlerle paylaşılacak</a:t>
            </a:r>
            <a:r>
              <a:rPr lang="tr-TR" dirty="0"/>
              <a:t>.</a:t>
            </a:r>
          </a:p>
          <a:p>
            <a:endParaRPr lang="tr-TR" dirty="0"/>
          </a:p>
        </p:txBody>
      </p:sp>
    </p:spTree>
    <p:extLst>
      <p:ext uri="{BB962C8B-B14F-4D97-AF65-F5344CB8AC3E}">
        <p14:creationId xmlns:p14="http://schemas.microsoft.com/office/powerpoint/2010/main" val="287893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86871"/>
            <a:ext cx="1102660"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77622" y="361132"/>
            <a:ext cx="1454169" cy="920576"/>
          </a:xfrm>
          <a:prstGeom prst="rect">
            <a:avLst/>
          </a:prstGeom>
        </p:spPr>
      </p:pic>
      <p:sp>
        <p:nvSpPr>
          <p:cNvPr id="8" name="Unvan 1"/>
          <p:cNvSpPr>
            <a:spLocks noGrp="1"/>
          </p:cNvSpPr>
          <p:nvPr>
            <p:ph type="title"/>
          </p:nvPr>
        </p:nvSpPr>
        <p:spPr>
          <a:xfrm>
            <a:off x="1102660" y="286871"/>
            <a:ext cx="7243481" cy="986117"/>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tr-TR" sz="3200" dirty="0">
                <a:ln w="0"/>
                <a:solidFill>
                  <a:schemeClr val="accent1"/>
                </a:solidFill>
                <a:effectLst>
                  <a:outerShdw blurRad="38100" dist="25400" dir="5400000" algn="ctr" rotWithShape="0">
                    <a:srgbClr val="6E747A">
                      <a:alpha val="43000"/>
                    </a:srgbClr>
                  </a:outerShdw>
                </a:effectLst>
              </a:rPr>
              <a:t>Zümre çalışmalarında akademik başarıyı artırmaya yönelik hedefleriniz?</a:t>
            </a:r>
          </a:p>
        </p:txBody>
      </p:sp>
      <p:sp>
        <p:nvSpPr>
          <p:cNvPr id="6" name="Metin kutusu 5"/>
          <p:cNvSpPr txBox="1"/>
          <p:nvPr/>
        </p:nvSpPr>
        <p:spPr>
          <a:xfrm>
            <a:off x="937549" y="2116743"/>
            <a:ext cx="8472669" cy="4708981"/>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Ø"/>
            </a:pPr>
            <a:r>
              <a:rPr lang="tr-TR" sz="2400" b="1" dirty="0"/>
              <a:t>Öğrencilerin etkin öğrenmesi sağlanacak.</a:t>
            </a:r>
          </a:p>
          <a:p>
            <a:pPr marL="285750" indent="-285750">
              <a:lnSpc>
                <a:spcPct val="150000"/>
              </a:lnSpc>
              <a:buClr>
                <a:schemeClr val="accent1"/>
              </a:buClr>
              <a:buFont typeface="Wingdings" panose="05000000000000000000" pitchFamily="2" charset="2"/>
              <a:buChar char="Ø"/>
            </a:pPr>
            <a:r>
              <a:rPr lang="tr-TR" sz="2400" b="1" dirty="0"/>
              <a:t> Öğrencilere etkili çalışma ortamları oluşturulacak,</a:t>
            </a:r>
          </a:p>
          <a:p>
            <a:pPr marL="285750" indent="-285750">
              <a:lnSpc>
                <a:spcPct val="150000"/>
              </a:lnSpc>
              <a:buClr>
                <a:schemeClr val="accent1"/>
              </a:buClr>
              <a:buFont typeface="Wingdings" panose="05000000000000000000" pitchFamily="2" charset="2"/>
              <a:buChar char="Ø"/>
            </a:pPr>
            <a:r>
              <a:rPr lang="tr-TR" sz="2400" b="1" dirty="0"/>
              <a:t>Öğrencilerin akademik başarısı artırılacak,</a:t>
            </a:r>
          </a:p>
          <a:p>
            <a:pPr marL="285750" indent="-285750">
              <a:lnSpc>
                <a:spcPct val="150000"/>
              </a:lnSpc>
              <a:buClr>
                <a:schemeClr val="accent1"/>
              </a:buClr>
              <a:buFont typeface="Wingdings" panose="05000000000000000000" pitchFamily="2" charset="2"/>
              <a:buChar char="Ø"/>
            </a:pPr>
            <a:r>
              <a:rPr lang="tr-TR" sz="2400" b="1" dirty="0"/>
              <a:t>Öğrencilerin kişisel gelişimlerinin (</a:t>
            </a:r>
            <a:r>
              <a:rPr lang="tr-TR" sz="2400" b="1" dirty="0" err="1"/>
              <a:t>Psikomotor</a:t>
            </a:r>
            <a:r>
              <a:rPr lang="tr-TR" sz="2400" b="1" dirty="0"/>
              <a:t>, bilişsel, sosyal, </a:t>
            </a:r>
            <a:r>
              <a:rPr lang="tr-TR" sz="2400" b="1" dirty="0" err="1"/>
              <a:t>duyuşsal</a:t>
            </a:r>
            <a:r>
              <a:rPr lang="tr-TR" sz="2400" b="1" dirty="0"/>
              <a:t>) alanlarının gelişimi sağlanacak. </a:t>
            </a:r>
          </a:p>
          <a:p>
            <a:pPr marL="285750" indent="-285750">
              <a:lnSpc>
                <a:spcPct val="150000"/>
              </a:lnSpc>
              <a:buClr>
                <a:schemeClr val="accent1"/>
              </a:buClr>
              <a:buFont typeface="Wingdings" panose="05000000000000000000" pitchFamily="2" charset="2"/>
              <a:buChar char="Ø"/>
            </a:pPr>
            <a:r>
              <a:rPr lang="tr-TR" sz="2400" b="1" dirty="0"/>
              <a:t>Öğrencilerin </a:t>
            </a:r>
            <a:r>
              <a:rPr lang="tr-TR" sz="2400" b="1" dirty="0" err="1"/>
              <a:t>sosyo</a:t>
            </a:r>
            <a:r>
              <a:rPr lang="tr-TR" sz="2400" b="1" dirty="0"/>
              <a:t>-kültürel alanlarda gelişimleri sağlanacak.</a:t>
            </a:r>
          </a:p>
          <a:p>
            <a:endParaRPr lang="tr-TR" sz="2400" b="1" dirty="0"/>
          </a:p>
          <a:p>
            <a:endParaRPr lang="tr-TR" sz="2400" b="1" dirty="0"/>
          </a:p>
        </p:txBody>
      </p:sp>
    </p:spTree>
    <p:extLst>
      <p:ext uri="{BB962C8B-B14F-4D97-AF65-F5344CB8AC3E}">
        <p14:creationId xmlns:p14="http://schemas.microsoft.com/office/powerpoint/2010/main" val="2289646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47887"/>
            <a:ext cx="1102660"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10403" y="315159"/>
            <a:ext cx="1435455" cy="920576"/>
          </a:xfrm>
          <a:prstGeom prst="rect">
            <a:avLst/>
          </a:prstGeom>
        </p:spPr>
      </p:pic>
      <p:sp>
        <p:nvSpPr>
          <p:cNvPr id="8" name="Unvan 1"/>
          <p:cNvSpPr>
            <a:spLocks noGrp="1"/>
          </p:cNvSpPr>
          <p:nvPr>
            <p:ph type="title"/>
          </p:nvPr>
        </p:nvSpPr>
        <p:spPr>
          <a:xfrm>
            <a:off x="1102660" y="286871"/>
            <a:ext cx="7279340" cy="977153"/>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tr-TR" sz="3200" dirty="0">
                <a:ln w="0"/>
                <a:solidFill>
                  <a:schemeClr val="accent1"/>
                </a:solidFill>
                <a:effectLst>
                  <a:outerShdw blurRad="38100" dist="25400" dir="5400000" algn="ctr" rotWithShape="0">
                    <a:srgbClr val="6E747A">
                      <a:alpha val="43000"/>
                    </a:srgbClr>
                  </a:outerShdw>
                </a:effectLst>
              </a:rPr>
              <a:t>Zümre çalışmalarında akademik başarıyı artırmaya yönelik hedefleriniz?</a:t>
            </a:r>
          </a:p>
        </p:txBody>
      </p:sp>
      <p:sp>
        <p:nvSpPr>
          <p:cNvPr id="6" name="Metin kutusu 5"/>
          <p:cNvSpPr txBox="1"/>
          <p:nvPr/>
        </p:nvSpPr>
        <p:spPr>
          <a:xfrm>
            <a:off x="801333" y="1628789"/>
            <a:ext cx="8472669" cy="6047809"/>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Ø"/>
            </a:pPr>
            <a:r>
              <a:rPr lang="tr-TR" sz="2000" b="1" dirty="0"/>
              <a:t>PDR servisi tarafından okul idaresi koordinesinde öğrenci koçluk dosyasının hazırlanması ve koçlarla paylaşılması sağlanacak,</a:t>
            </a:r>
          </a:p>
          <a:p>
            <a:pPr marL="285750" indent="-285750">
              <a:lnSpc>
                <a:spcPct val="150000"/>
              </a:lnSpc>
              <a:buClr>
                <a:schemeClr val="accent1"/>
              </a:buClr>
              <a:buFont typeface="Wingdings" panose="05000000000000000000" pitchFamily="2" charset="2"/>
              <a:buChar char="Ø"/>
            </a:pPr>
            <a:r>
              <a:rPr lang="tr-TR" sz="2000" b="1" dirty="0"/>
              <a:t>Türk Dili Edebiyatı zümresi koordinesinde öğrencilerin kitap okuma alışkanlıklarını artırılması çalışmaları gerçekleştirilecek,</a:t>
            </a:r>
          </a:p>
          <a:p>
            <a:pPr marL="285750" indent="-285750">
              <a:lnSpc>
                <a:spcPct val="150000"/>
              </a:lnSpc>
              <a:buClr>
                <a:schemeClr val="accent1"/>
              </a:buClr>
              <a:buFont typeface="Wingdings" panose="05000000000000000000" pitchFamily="2" charset="2"/>
              <a:buChar char="Ø"/>
            </a:pPr>
            <a:r>
              <a:rPr lang="tr-TR" sz="2000" b="1" dirty="0"/>
              <a:t>Zümre veli buluşmaları gerçekleştirilecek,</a:t>
            </a:r>
          </a:p>
          <a:p>
            <a:pPr marL="285750" indent="-285750">
              <a:lnSpc>
                <a:spcPct val="150000"/>
              </a:lnSpc>
              <a:buClr>
                <a:schemeClr val="accent1"/>
              </a:buClr>
              <a:buFont typeface="Wingdings" panose="05000000000000000000" pitchFamily="2" charset="2"/>
              <a:buChar char="Ø"/>
            </a:pPr>
            <a:r>
              <a:rPr lang="tr-TR" sz="2000" b="1" dirty="0"/>
              <a:t>Risk grubundaki öğrencilerin tespit edilerek çalışmaların planlanması yapılacak,</a:t>
            </a:r>
          </a:p>
          <a:p>
            <a:pPr marL="285750" indent="-285750">
              <a:lnSpc>
                <a:spcPct val="150000"/>
              </a:lnSpc>
              <a:buClr>
                <a:schemeClr val="accent1"/>
              </a:buClr>
              <a:buFont typeface="Wingdings" panose="05000000000000000000" pitchFamily="2" charset="2"/>
              <a:buChar char="Ø"/>
            </a:pPr>
            <a:r>
              <a:rPr lang="tr-TR" sz="2000" b="1" dirty="0"/>
              <a:t>EBA materyal bölümünün etkin tanıtılması ve kullanılması sağlanacak,</a:t>
            </a:r>
          </a:p>
          <a:p>
            <a:pPr marL="285750" indent="-285750">
              <a:lnSpc>
                <a:spcPct val="150000"/>
              </a:lnSpc>
              <a:buClr>
                <a:schemeClr val="accent1"/>
              </a:buClr>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endParaRPr lang="tr-TR" dirty="0"/>
          </a:p>
        </p:txBody>
      </p:sp>
    </p:spTree>
    <p:extLst>
      <p:ext uri="{BB962C8B-B14F-4D97-AF65-F5344CB8AC3E}">
        <p14:creationId xmlns:p14="http://schemas.microsoft.com/office/powerpoint/2010/main" val="403428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5901" y="474640"/>
            <a:ext cx="1049127"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21351" y="582118"/>
            <a:ext cx="992844" cy="920576"/>
          </a:xfrm>
          <a:prstGeom prst="rect">
            <a:avLst/>
          </a:prstGeom>
        </p:spPr>
      </p:pic>
      <p:sp>
        <p:nvSpPr>
          <p:cNvPr id="8" name="Unvan 1"/>
          <p:cNvSpPr>
            <a:spLocks noGrp="1"/>
          </p:cNvSpPr>
          <p:nvPr>
            <p:ph type="title"/>
          </p:nvPr>
        </p:nvSpPr>
        <p:spPr>
          <a:xfrm>
            <a:off x="983227" y="572573"/>
            <a:ext cx="7318091" cy="969356"/>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tr-TR" sz="3200" dirty="0">
                <a:ln w="0"/>
                <a:solidFill>
                  <a:schemeClr val="accent1"/>
                </a:solidFill>
                <a:effectLst>
                  <a:outerShdw blurRad="38100" dist="25400" dir="5400000" algn="ctr" rotWithShape="0">
                    <a:srgbClr val="6E747A">
                      <a:alpha val="43000"/>
                    </a:srgbClr>
                  </a:outerShdw>
                </a:effectLst>
              </a:rPr>
              <a:t>Zümre çalışmalarında akademik başarıyı artırmaya yönelik hedefleriniz?</a:t>
            </a:r>
          </a:p>
        </p:txBody>
      </p:sp>
      <p:sp>
        <p:nvSpPr>
          <p:cNvPr id="6" name="Metin kutusu 5"/>
          <p:cNvSpPr txBox="1"/>
          <p:nvPr/>
        </p:nvSpPr>
        <p:spPr>
          <a:xfrm>
            <a:off x="941526" y="2333685"/>
            <a:ext cx="8472669" cy="5909310"/>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v"/>
            </a:pPr>
            <a:r>
              <a:rPr lang="tr-TR" sz="2000" b="1" dirty="0"/>
              <a:t>Fen derslerinde laboratuvarların etkin kullanılması sağlanacak.</a:t>
            </a:r>
          </a:p>
          <a:p>
            <a:pPr marL="342900" indent="-342900">
              <a:lnSpc>
                <a:spcPct val="150000"/>
              </a:lnSpc>
              <a:buClr>
                <a:schemeClr val="accent1"/>
              </a:buClr>
              <a:buFont typeface="Wingdings" panose="05000000000000000000" pitchFamily="2" charset="2"/>
              <a:buChar char="v"/>
            </a:pPr>
            <a:r>
              <a:rPr lang="tr-TR" sz="2000" b="1" dirty="0"/>
              <a:t>TYT-AYT branş bazlı denemeler yapılacak.</a:t>
            </a:r>
          </a:p>
          <a:p>
            <a:pPr marL="342900" indent="-342900">
              <a:lnSpc>
                <a:spcPct val="150000"/>
              </a:lnSpc>
              <a:buClr>
                <a:schemeClr val="accent1"/>
              </a:buClr>
              <a:buFont typeface="Wingdings" panose="05000000000000000000" pitchFamily="2" charset="2"/>
              <a:buChar char="v"/>
            </a:pPr>
            <a:r>
              <a:rPr lang="tr-TR" sz="2000" b="1" dirty="0"/>
              <a:t>Öğrencilerin akademik ve kişisel gelişimlerini sağlamak için; bilimsel, sosyal, kültürel, sportif etkinliklerin yapılması sağlanacak</a:t>
            </a:r>
          </a:p>
          <a:p>
            <a:pPr marL="342900" indent="-342900">
              <a:lnSpc>
                <a:spcPct val="150000"/>
              </a:lnSpc>
              <a:buClr>
                <a:schemeClr val="accent1"/>
              </a:buClr>
              <a:buFont typeface="Wingdings" panose="05000000000000000000" pitchFamily="2" charset="2"/>
              <a:buChar char="v"/>
            </a:pPr>
            <a:r>
              <a:rPr lang="tr-TR" sz="2000" b="1" dirty="0"/>
              <a:t>Öğrenci başarısını artırmak için rehberlik hizmetlerinin aktif çalışması sağlanacak.</a:t>
            </a:r>
          </a:p>
          <a:p>
            <a:pPr marL="342900" indent="-342900">
              <a:lnSpc>
                <a:spcPct val="150000"/>
              </a:lnSpc>
              <a:buClr>
                <a:schemeClr val="accent1"/>
              </a:buClr>
              <a:buFont typeface="Wingdings" panose="05000000000000000000" pitchFamily="2" charset="2"/>
              <a:buChar char="v"/>
            </a:pPr>
            <a:r>
              <a:rPr lang="tr-TR" sz="2000" b="1" dirty="0"/>
              <a:t>EBA akademik destek programlarının etkin tanıtımı yapılacak</a:t>
            </a:r>
          </a:p>
          <a:p>
            <a:pPr marL="342900" indent="-342900">
              <a:lnSpc>
                <a:spcPct val="150000"/>
              </a:lnSpc>
              <a:buClr>
                <a:schemeClr val="accent1"/>
              </a:buClr>
              <a:buFont typeface="Wingdings" panose="05000000000000000000" pitchFamily="2" charset="2"/>
              <a:buChar char="v"/>
            </a:pPr>
            <a:r>
              <a:rPr lang="tr-TR" sz="2000" b="1" dirty="0"/>
              <a:t>Zümre başkanları tarafından aylık başarı değerlendirmesinin yapılması ve okul idaresi tarafından takip edilmesi sağlanacak,</a:t>
            </a:r>
          </a:p>
          <a:p>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endParaRPr lang="tr-TR" dirty="0"/>
          </a:p>
        </p:txBody>
      </p:sp>
    </p:spTree>
    <p:extLst>
      <p:ext uri="{BB962C8B-B14F-4D97-AF65-F5344CB8AC3E}">
        <p14:creationId xmlns:p14="http://schemas.microsoft.com/office/powerpoint/2010/main" val="158554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931" y="400322"/>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07283" y="515156"/>
            <a:ext cx="864981" cy="920576"/>
          </a:xfrm>
          <a:prstGeom prst="rect">
            <a:avLst/>
          </a:prstGeom>
        </p:spPr>
      </p:pic>
      <p:sp>
        <p:nvSpPr>
          <p:cNvPr id="8" name="Unvan 1"/>
          <p:cNvSpPr>
            <a:spLocks noGrp="1"/>
          </p:cNvSpPr>
          <p:nvPr>
            <p:ph type="title"/>
          </p:nvPr>
        </p:nvSpPr>
        <p:spPr>
          <a:xfrm>
            <a:off x="1021357" y="515156"/>
            <a:ext cx="7243481" cy="860611"/>
          </a:xfrm>
          <a:ln w="38100"/>
        </p:spPr>
        <p:style>
          <a:lnRef idx="2">
            <a:schemeClr val="accent1"/>
          </a:lnRef>
          <a:fillRef idx="1">
            <a:schemeClr val="lt1"/>
          </a:fillRef>
          <a:effectRef idx="0">
            <a:schemeClr val="accent1"/>
          </a:effectRef>
          <a:fontRef idx="minor">
            <a:schemeClr val="dk1"/>
          </a:fontRef>
        </p:style>
        <p:txBody>
          <a:bodyPr>
            <a:normAutofit/>
          </a:bodyPr>
          <a:lstStyle/>
          <a:p>
            <a:pPr lvl="0"/>
            <a:r>
              <a:rPr lang="tr-TR" sz="2800" dirty="0">
                <a:ln w="0"/>
                <a:solidFill>
                  <a:schemeClr val="accent1"/>
                </a:solidFill>
                <a:effectLst>
                  <a:outerShdw blurRad="38100" dist="25400" dir="5400000" algn="ctr" rotWithShape="0">
                    <a:srgbClr val="6E747A">
                      <a:alpha val="43000"/>
                    </a:srgbClr>
                  </a:outerShdw>
                </a:effectLst>
              </a:rPr>
              <a:t>Okul yönetiminin katkıları neler olacak?</a:t>
            </a:r>
          </a:p>
        </p:txBody>
      </p:sp>
      <p:sp>
        <p:nvSpPr>
          <p:cNvPr id="2" name="Dikdörtgen 1"/>
          <p:cNvSpPr/>
          <p:nvPr/>
        </p:nvSpPr>
        <p:spPr>
          <a:xfrm>
            <a:off x="1353671" y="2574450"/>
            <a:ext cx="7673788" cy="1384995"/>
          </a:xfrm>
          <a:prstGeom prst="rect">
            <a:avLst/>
          </a:prstGeom>
        </p:spPr>
        <p:txBody>
          <a:bodyPr wrap="square">
            <a:spAutoFit/>
          </a:bodyPr>
          <a:lstStyle/>
          <a:p>
            <a:r>
              <a:rPr lang="tr-TR" sz="2800" b="1" dirty="0"/>
              <a:t>Müdür Başyardımcısı koordinesinde ilgili müdür yardımcıları gözetimlerinde çalışmalar takip edilecek. </a:t>
            </a:r>
          </a:p>
        </p:txBody>
      </p:sp>
    </p:spTree>
    <p:extLst>
      <p:ext uri="{BB962C8B-B14F-4D97-AF65-F5344CB8AC3E}">
        <p14:creationId xmlns:p14="http://schemas.microsoft.com/office/powerpoint/2010/main" val="65999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p:blipFill>
        <p:spPr>
          <a:xfrm>
            <a:off x="-41314" y="427571"/>
            <a:ext cx="1062672"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79148" y="509807"/>
            <a:ext cx="763599" cy="920576"/>
          </a:xfrm>
          <a:prstGeom prst="rect">
            <a:avLst/>
          </a:prstGeom>
        </p:spPr>
      </p:pic>
      <p:sp>
        <p:nvSpPr>
          <p:cNvPr id="8" name="Unvan 1"/>
          <p:cNvSpPr>
            <a:spLocks noGrp="1"/>
          </p:cNvSpPr>
          <p:nvPr>
            <p:ph type="title"/>
          </p:nvPr>
        </p:nvSpPr>
        <p:spPr>
          <a:xfrm>
            <a:off x="1021357" y="515156"/>
            <a:ext cx="7243481" cy="860611"/>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tr-TR" sz="2800" dirty="0">
                <a:ln w="0"/>
                <a:solidFill>
                  <a:schemeClr val="accent1"/>
                </a:solidFill>
                <a:effectLst>
                  <a:outerShdw blurRad="38100" dist="25400" dir="5400000" algn="ctr" rotWithShape="0">
                    <a:srgbClr val="6E747A">
                      <a:alpha val="43000"/>
                    </a:srgbClr>
                  </a:outerShdw>
                </a:effectLst>
              </a:rPr>
              <a:t>Meslek Gelişim Toplulukları/Yönetici ve Öğretmen Hareketliliği için ihtiyaç belirlendi mi?</a:t>
            </a:r>
            <a:br>
              <a:rPr lang="tr-TR" sz="2800" dirty="0"/>
            </a:br>
            <a:endParaRPr lang="tr-TR" sz="2800" dirty="0"/>
          </a:p>
        </p:txBody>
      </p:sp>
      <p:sp>
        <p:nvSpPr>
          <p:cNvPr id="2" name="Dikdörtgen 1"/>
          <p:cNvSpPr/>
          <p:nvPr/>
        </p:nvSpPr>
        <p:spPr>
          <a:xfrm>
            <a:off x="966112" y="2557083"/>
            <a:ext cx="7902666" cy="3729162"/>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v"/>
            </a:pPr>
            <a:r>
              <a:rPr lang="tr-TR" sz="2000" dirty="0"/>
              <a:t>Karşılıklı mesleki gelişim,</a:t>
            </a:r>
          </a:p>
          <a:p>
            <a:pPr marL="457200" indent="-457200">
              <a:lnSpc>
                <a:spcPct val="150000"/>
              </a:lnSpc>
              <a:buClr>
                <a:schemeClr val="accent1"/>
              </a:buClr>
              <a:buFont typeface="Wingdings" panose="05000000000000000000" pitchFamily="2" charset="2"/>
              <a:buChar char="v"/>
            </a:pPr>
            <a:r>
              <a:rPr lang="tr-TR" sz="2000" dirty="0"/>
              <a:t>Öğretmenlerin karşılıklı mesleki uzmanlık bilgilerini artırma, </a:t>
            </a:r>
          </a:p>
          <a:p>
            <a:pPr marL="457200" indent="-457200">
              <a:lnSpc>
                <a:spcPct val="150000"/>
              </a:lnSpc>
              <a:buClr>
                <a:schemeClr val="accent1"/>
              </a:buClr>
              <a:buFont typeface="Wingdings" panose="05000000000000000000" pitchFamily="2" charset="2"/>
              <a:buChar char="v"/>
            </a:pPr>
            <a:r>
              <a:rPr lang="tr-TR" sz="2000" dirty="0"/>
              <a:t>Öğrencilerin öğrenmeye yönelik ihtiyaçlarının karşılanması ve öğretmenler arası iş birliğinin artırılması,</a:t>
            </a:r>
          </a:p>
          <a:p>
            <a:pPr marL="457200" indent="-457200">
              <a:lnSpc>
                <a:spcPct val="150000"/>
              </a:lnSpc>
              <a:buClr>
                <a:schemeClr val="accent1"/>
              </a:buClr>
              <a:buFont typeface="Wingdings" panose="05000000000000000000" pitchFamily="2" charset="2"/>
              <a:buChar char="v"/>
            </a:pPr>
            <a:r>
              <a:rPr lang="tr-TR" sz="2000" dirty="0"/>
              <a:t>Öğretmenlerin iş birliği içinde çalıştığı zamanlarda daha verimli ve üretken olması ve İş birliği yapmak ortak amaçlar ve hedefler doğrultusunda online toplantılar düzenlemek belirlenmiştir.</a:t>
            </a:r>
            <a:endParaRPr lang="tr-TR" sz="2000" b="1" dirty="0"/>
          </a:p>
        </p:txBody>
      </p:sp>
    </p:spTree>
    <p:extLst>
      <p:ext uri="{BB962C8B-B14F-4D97-AF65-F5344CB8AC3E}">
        <p14:creationId xmlns:p14="http://schemas.microsoft.com/office/powerpoint/2010/main" val="43078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76358"/>
            <a:ext cx="1007426" cy="975445"/>
          </a:xfrm>
          <a:prstGeom prst="rect">
            <a:avLst/>
          </a:prstGeom>
        </p:spPr>
      </p:pic>
      <p:sp>
        <p:nvSpPr>
          <p:cNvPr id="8" name="Unvan 1"/>
          <p:cNvSpPr>
            <a:spLocks noGrp="1"/>
          </p:cNvSpPr>
          <p:nvPr>
            <p:ph type="title"/>
          </p:nvPr>
        </p:nvSpPr>
        <p:spPr>
          <a:xfrm>
            <a:off x="1022174" y="752476"/>
            <a:ext cx="7421505" cy="799327"/>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r>
              <a:rPr lang="tr-TR" sz="2000" dirty="0" err="1">
                <a:ln w="0"/>
                <a:solidFill>
                  <a:schemeClr val="accent1"/>
                </a:solidFill>
                <a:effectLst>
                  <a:outerShdw blurRad="38100" dist="25400" dir="5400000" algn="ctr" rotWithShape="0">
                    <a:srgbClr val="6E747A">
                      <a:alpha val="43000"/>
                    </a:srgbClr>
                  </a:outerShdw>
                </a:effectLst>
              </a:rPr>
              <a:t>YKS’ye</a:t>
            </a:r>
            <a:r>
              <a:rPr lang="tr-TR" sz="2000" dirty="0">
                <a:ln w="0"/>
                <a:solidFill>
                  <a:schemeClr val="accent1"/>
                </a:solidFill>
                <a:effectLst>
                  <a:outerShdw blurRad="38100" dist="25400" dir="5400000" algn="ctr" rotWithShape="0">
                    <a:srgbClr val="6E747A">
                      <a:alpha val="43000"/>
                    </a:srgbClr>
                  </a:outerShdw>
                </a:effectLst>
              </a:rPr>
              <a:t> yönelik planlamalarınız nelerdir?</a:t>
            </a:r>
            <a:br>
              <a:rPr lang="tr-TR" sz="2000" dirty="0">
                <a:ln w="0"/>
                <a:solidFill>
                  <a:schemeClr val="accent1"/>
                </a:solidFill>
                <a:effectLst>
                  <a:outerShdw blurRad="38100" dist="25400" dir="5400000" algn="ctr" rotWithShape="0">
                    <a:srgbClr val="6E747A">
                      <a:alpha val="43000"/>
                    </a:srgbClr>
                  </a:outerShdw>
                </a:effectLst>
              </a:rPr>
            </a:br>
            <a:r>
              <a:rPr lang="tr-TR" sz="2000" dirty="0">
                <a:ln w="0"/>
                <a:solidFill>
                  <a:schemeClr val="accent1"/>
                </a:solidFill>
                <a:effectLst>
                  <a:outerShdw blurRad="38100" dist="25400" dir="5400000" algn="ctr" rotWithShape="0">
                    <a:srgbClr val="6E747A">
                      <a:alpha val="43000"/>
                    </a:srgbClr>
                  </a:outerShdw>
                </a:effectLst>
              </a:rPr>
              <a:t>2022 YKS analizi yapıldı mı?</a:t>
            </a:r>
            <a:br>
              <a:rPr lang="tr-TR" sz="2800" dirty="0">
                <a:ln w="0"/>
                <a:solidFill>
                  <a:schemeClr val="accent1"/>
                </a:solidFill>
                <a:effectLst>
                  <a:outerShdw blurRad="38100" dist="25400" dir="5400000" algn="ctr" rotWithShape="0">
                    <a:srgbClr val="6E747A">
                      <a:alpha val="43000"/>
                    </a:srgbClr>
                  </a:outerShdw>
                </a:effectLst>
              </a:rPr>
            </a:br>
            <a:endParaRPr lang="tr-TR" sz="2800" dirty="0">
              <a:ln w="0"/>
              <a:solidFill>
                <a:schemeClr val="accent1"/>
              </a:solidFill>
              <a:effectLst>
                <a:outerShdw blurRad="38100" dist="25400" dir="5400000" algn="ctr" rotWithShape="0">
                  <a:srgbClr val="6E747A">
                    <a:alpha val="43000"/>
                  </a:srgbClr>
                </a:outerShdw>
              </a:effectLst>
            </a:endParaRPr>
          </a:p>
        </p:txBody>
      </p:sp>
      <p:sp>
        <p:nvSpPr>
          <p:cNvPr id="9"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MADDESİ-5</a:t>
            </a:r>
          </a:p>
        </p:txBody>
      </p:sp>
      <p:sp>
        <p:nvSpPr>
          <p:cNvPr id="10" name="Unvan 1"/>
          <p:cNvSpPr txBox="1">
            <a:spLocks/>
          </p:cNvSpPr>
          <p:nvPr/>
        </p:nvSpPr>
        <p:spPr>
          <a:xfrm>
            <a:off x="1207113" y="2756632"/>
            <a:ext cx="7243481" cy="860611"/>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br>
            <a:endParaRPr lang="tr-TR" sz="2800" dirty="0"/>
          </a:p>
        </p:txBody>
      </p:sp>
      <p:sp>
        <p:nvSpPr>
          <p:cNvPr id="11" name="Unvan 1"/>
          <p:cNvSpPr txBox="1">
            <a:spLocks/>
          </p:cNvSpPr>
          <p:nvPr/>
        </p:nvSpPr>
        <p:spPr>
          <a:xfrm>
            <a:off x="1148080" y="1612341"/>
            <a:ext cx="7000838" cy="79242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3200" dirty="0">
                <a:ln w="0"/>
                <a:solidFill>
                  <a:schemeClr val="tx1"/>
                </a:solidFill>
                <a:effectLst>
                  <a:outerShdw blurRad="38100" dist="19050" dir="2700000" algn="tl" rotWithShape="0">
                    <a:schemeClr val="dk1">
                      <a:alpha val="40000"/>
                    </a:schemeClr>
                  </a:outerShdw>
                </a:effectLst>
              </a:rPr>
              <a:t>2022 YKS ANALİZİ</a:t>
            </a:r>
            <a:br>
              <a:rPr lang="tr-TR" sz="3200" dirty="0">
                <a:ln w="0"/>
                <a:solidFill>
                  <a:schemeClr val="accent1"/>
                </a:solidFill>
                <a:effectLst>
                  <a:outerShdw blurRad="38100" dist="25400" dir="5400000" algn="ctr" rotWithShape="0">
                    <a:srgbClr val="6E747A">
                      <a:alpha val="43000"/>
                    </a:srgbClr>
                  </a:outerShdw>
                </a:effectLst>
              </a:rPr>
            </a:br>
            <a:endParaRPr lang="tr-TR" sz="3200" dirty="0">
              <a:ln w="0"/>
              <a:solidFill>
                <a:schemeClr val="accent1"/>
              </a:solidFill>
              <a:effectLst>
                <a:outerShdw blurRad="38100" dist="25400" dir="5400000" algn="ctr" rotWithShape="0">
                  <a:srgbClr val="6E747A">
                    <a:alpha val="43000"/>
                  </a:srgbClr>
                </a:outerShdw>
              </a:effectLst>
            </a:endParaRPr>
          </a:p>
        </p:txBody>
      </p:sp>
      <p:pic>
        <p:nvPicPr>
          <p:cNvPr id="2" name="Resim 1">
            <a:extLst>
              <a:ext uri="{FF2B5EF4-FFF2-40B4-BE49-F238E27FC236}">
                <a16:creationId xmlns:a16="http://schemas.microsoft.com/office/drawing/2014/main" id="{01AB9A60-D43A-677C-ECBB-1E9FC579C3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4333" y="678517"/>
            <a:ext cx="877393" cy="920576"/>
          </a:xfrm>
          <a:prstGeom prst="rect">
            <a:avLst/>
          </a:prstGeom>
        </p:spPr>
      </p:pic>
      <p:pic>
        <p:nvPicPr>
          <p:cNvPr id="6" name="Resim 5">
            <a:extLst>
              <a:ext uri="{FF2B5EF4-FFF2-40B4-BE49-F238E27FC236}">
                <a16:creationId xmlns:a16="http://schemas.microsoft.com/office/drawing/2014/main" id="{BD25D5FC-8E86-88CE-BF6E-69208FD20377}"/>
              </a:ext>
            </a:extLst>
          </p:cNvPr>
          <p:cNvPicPr>
            <a:picLocks noChangeAspect="1"/>
          </p:cNvPicPr>
          <p:nvPr/>
        </p:nvPicPr>
        <p:blipFill>
          <a:blip r:embed="rId4"/>
          <a:stretch>
            <a:fillRect/>
          </a:stretch>
        </p:blipFill>
        <p:spPr>
          <a:xfrm>
            <a:off x="1007425" y="2465301"/>
            <a:ext cx="7436253" cy="4259715"/>
          </a:xfrm>
          <a:prstGeom prst="rect">
            <a:avLst/>
          </a:prstGeom>
        </p:spPr>
      </p:pic>
    </p:spTree>
    <p:extLst>
      <p:ext uri="{BB962C8B-B14F-4D97-AF65-F5344CB8AC3E}">
        <p14:creationId xmlns:p14="http://schemas.microsoft.com/office/powerpoint/2010/main" val="146661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29" y="-28865"/>
            <a:ext cx="1064742" cy="1030941"/>
          </a:xfrm>
          <a:prstGeom prst="rect">
            <a:avLst/>
          </a:prstGeom>
        </p:spPr>
      </p:pic>
      <p:sp>
        <p:nvSpPr>
          <p:cNvPr id="11" name="Unvan 1"/>
          <p:cNvSpPr txBox="1">
            <a:spLocks/>
          </p:cNvSpPr>
          <p:nvPr/>
        </p:nvSpPr>
        <p:spPr>
          <a:xfrm>
            <a:off x="1443916" y="132500"/>
            <a:ext cx="7000838" cy="738237"/>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3200" dirty="0">
                <a:ln w="0"/>
                <a:solidFill>
                  <a:schemeClr val="tx1"/>
                </a:solidFill>
                <a:effectLst>
                  <a:outerShdw blurRad="38100" dist="19050" dir="2700000" algn="tl" rotWithShape="0">
                    <a:schemeClr val="dk1">
                      <a:alpha val="40000"/>
                    </a:schemeClr>
                  </a:outerShdw>
                </a:effectLst>
              </a:rPr>
              <a:t>2022 YKS ANALİZİ</a:t>
            </a:r>
            <a:br>
              <a:rPr lang="tr-TR" sz="3200" dirty="0">
                <a:ln w="0"/>
                <a:solidFill>
                  <a:schemeClr val="accent1"/>
                </a:solidFill>
                <a:effectLst>
                  <a:outerShdw blurRad="38100" dist="25400" dir="5400000" algn="ctr" rotWithShape="0">
                    <a:srgbClr val="6E747A">
                      <a:alpha val="43000"/>
                    </a:srgbClr>
                  </a:outerShdw>
                </a:effectLst>
              </a:rPr>
            </a:br>
            <a:endParaRPr lang="tr-TR" sz="3200" dirty="0">
              <a:ln w="0"/>
              <a:solidFill>
                <a:schemeClr val="accent1"/>
              </a:solidFill>
              <a:effectLst>
                <a:outerShdw blurRad="38100" dist="25400" dir="5400000" algn="ctr" rotWithShape="0">
                  <a:srgbClr val="6E747A">
                    <a:alpha val="43000"/>
                  </a:srgbClr>
                </a:outerShdw>
              </a:effectLst>
            </a:endParaRPr>
          </a:p>
        </p:txBody>
      </p:sp>
      <p:pic>
        <p:nvPicPr>
          <p:cNvPr id="2" name="Resim 1">
            <a:extLst>
              <a:ext uri="{FF2B5EF4-FFF2-40B4-BE49-F238E27FC236}">
                <a16:creationId xmlns:a16="http://schemas.microsoft.com/office/drawing/2014/main" id="{B844866E-02EA-74B0-8441-0877B36E13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94299" y="81500"/>
            <a:ext cx="877393" cy="920576"/>
          </a:xfrm>
          <a:prstGeom prst="rect">
            <a:avLst/>
          </a:prstGeom>
        </p:spPr>
      </p:pic>
      <p:pic>
        <p:nvPicPr>
          <p:cNvPr id="3" name="Resim 2">
            <a:extLst>
              <a:ext uri="{FF2B5EF4-FFF2-40B4-BE49-F238E27FC236}">
                <a16:creationId xmlns:a16="http://schemas.microsoft.com/office/drawing/2014/main" id="{477D6421-AAA4-4BA1-F50E-55D8C74697A2}"/>
              </a:ext>
            </a:extLst>
          </p:cNvPr>
          <p:cNvPicPr>
            <a:picLocks noChangeAspect="1"/>
          </p:cNvPicPr>
          <p:nvPr/>
        </p:nvPicPr>
        <p:blipFill>
          <a:blip r:embed="rId4"/>
          <a:stretch>
            <a:fillRect/>
          </a:stretch>
        </p:blipFill>
        <p:spPr>
          <a:xfrm>
            <a:off x="396240" y="1551562"/>
            <a:ext cx="9399008" cy="4008093"/>
          </a:xfrm>
          <a:prstGeom prst="rect">
            <a:avLst/>
          </a:prstGeom>
        </p:spPr>
      </p:pic>
    </p:spTree>
    <p:extLst>
      <p:ext uri="{BB962C8B-B14F-4D97-AF65-F5344CB8AC3E}">
        <p14:creationId xmlns:p14="http://schemas.microsoft.com/office/powerpoint/2010/main" val="272308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1647" y="199865"/>
            <a:ext cx="7808259"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 </a:t>
            </a:r>
            <a:br>
              <a:rPr lang="tr-TR" sz="1400" dirty="0">
                <a:ln w="0"/>
                <a:solidFill>
                  <a:schemeClr val="tx1"/>
                </a:solidFill>
                <a:effectLst>
                  <a:outerShdw blurRad="38100" dist="19050" dir="2700000" algn="tl" rotWithShape="0">
                    <a:schemeClr val="dk1">
                      <a:alpha val="40000"/>
                    </a:schemeClr>
                  </a:outerShdw>
                </a:effectLst>
              </a:rPr>
            </a:br>
            <a:r>
              <a:rPr lang="tr-TR" sz="1400" dirty="0">
                <a:ln w="0"/>
                <a:solidFill>
                  <a:schemeClr val="tx1"/>
                </a:solidFill>
                <a:effectLst>
                  <a:outerShdw blurRad="38100" dist="19050" dir="2700000" algn="tl" rotWithShape="0">
                    <a:schemeClr val="dk1">
                      <a:alpha val="40000"/>
                    </a:schemeClr>
                  </a:outerShdw>
                </a:effectLst>
              </a:rPr>
              <a:t>2022-2023 YILI MEB OKUL ORTAKLIĞI PROJESİ EYLEM PLANI</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9996"/>
            <a:ext cx="677333" cy="65583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50" y="107575"/>
            <a:ext cx="577166" cy="695817"/>
          </a:xfrm>
          <a:prstGeom prst="rect">
            <a:avLst/>
          </a:prstGeom>
        </p:spPr>
      </p:pic>
      <p:pic>
        <p:nvPicPr>
          <p:cNvPr id="4" name="Resim 3">
            <a:extLst>
              <a:ext uri="{FF2B5EF4-FFF2-40B4-BE49-F238E27FC236}">
                <a16:creationId xmlns:a16="http://schemas.microsoft.com/office/drawing/2014/main" id="{759D52E2-144D-7760-C232-B2158CF4C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25" y="1061733"/>
            <a:ext cx="8716591" cy="5706271"/>
          </a:xfrm>
          <a:prstGeom prst="rect">
            <a:avLst/>
          </a:prstGeom>
        </p:spPr>
      </p:pic>
    </p:spTree>
    <p:extLst>
      <p:ext uri="{BB962C8B-B14F-4D97-AF65-F5344CB8AC3E}">
        <p14:creationId xmlns:p14="http://schemas.microsoft.com/office/powerpoint/2010/main" val="263792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5">
            <a:extLst>
              <a:ext uri="{FF2B5EF4-FFF2-40B4-BE49-F238E27FC236}">
                <a16:creationId xmlns:a16="http://schemas.microsoft.com/office/drawing/2014/main" id="{7D4DF81E-2E8F-25EF-6E48-0DB785C46ACC}"/>
              </a:ext>
            </a:extLst>
          </p:cNvPr>
          <p:cNvGraphicFramePr>
            <a:graphicFrameLocks/>
          </p:cNvGraphicFramePr>
          <p:nvPr>
            <p:extLst>
              <p:ext uri="{D42A27DB-BD31-4B8C-83A1-F6EECF244321}">
                <p14:modId xmlns:p14="http://schemas.microsoft.com/office/powerpoint/2010/main" val="4287007799"/>
              </p:ext>
            </p:extLst>
          </p:nvPr>
        </p:nvGraphicFramePr>
        <p:xfrm>
          <a:off x="323010" y="1160754"/>
          <a:ext cx="9055223" cy="4536492"/>
        </p:xfrm>
        <a:graphic>
          <a:graphicData uri="http://schemas.openxmlformats.org/drawingml/2006/table">
            <a:tbl>
              <a:tblPr firstRow="1" bandRow="1">
                <a:tableStyleId>{5C22544A-7EE6-4342-B048-85BDC9FD1C3A}</a:tableStyleId>
              </a:tblPr>
              <a:tblGrid>
                <a:gridCol w="514905">
                  <a:extLst>
                    <a:ext uri="{9D8B030D-6E8A-4147-A177-3AD203B41FA5}">
                      <a16:colId xmlns:a16="http://schemas.microsoft.com/office/drawing/2014/main" val="200605998"/>
                    </a:ext>
                  </a:extLst>
                </a:gridCol>
                <a:gridCol w="1420427">
                  <a:extLst>
                    <a:ext uri="{9D8B030D-6E8A-4147-A177-3AD203B41FA5}">
                      <a16:colId xmlns:a16="http://schemas.microsoft.com/office/drawing/2014/main" val="4081649968"/>
                    </a:ext>
                  </a:extLst>
                </a:gridCol>
                <a:gridCol w="1225118">
                  <a:extLst>
                    <a:ext uri="{9D8B030D-6E8A-4147-A177-3AD203B41FA5}">
                      <a16:colId xmlns:a16="http://schemas.microsoft.com/office/drawing/2014/main" val="2357920102"/>
                    </a:ext>
                  </a:extLst>
                </a:gridCol>
                <a:gridCol w="1162975">
                  <a:extLst>
                    <a:ext uri="{9D8B030D-6E8A-4147-A177-3AD203B41FA5}">
                      <a16:colId xmlns:a16="http://schemas.microsoft.com/office/drawing/2014/main" val="3257391455"/>
                    </a:ext>
                  </a:extLst>
                </a:gridCol>
                <a:gridCol w="514905">
                  <a:extLst>
                    <a:ext uri="{9D8B030D-6E8A-4147-A177-3AD203B41FA5}">
                      <a16:colId xmlns:a16="http://schemas.microsoft.com/office/drawing/2014/main" val="3061967975"/>
                    </a:ext>
                  </a:extLst>
                </a:gridCol>
                <a:gridCol w="1606858">
                  <a:extLst>
                    <a:ext uri="{9D8B030D-6E8A-4147-A177-3AD203B41FA5}">
                      <a16:colId xmlns:a16="http://schemas.microsoft.com/office/drawing/2014/main" val="4189594842"/>
                    </a:ext>
                  </a:extLst>
                </a:gridCol>
                <a:gridCol w="1296140">
                  <a:extLst>
                    <a:ext uri="{9D8B030D-6E8A-4147-A177-3AD203B41FA5}">
                      <a16:colId xmlns:a16="http://schemas.microsoft.com/office/drawing/2014/main" val="1228426433"/>
                    </a:ext>
                  </a:extLst>
                </a:gridCol>
                <a:gridCol w="1313895">
                  <a:extLst>
                    <a:ext uri="{9D8B030D-6E8A-4147-A177-3AD203B41FA5}">
                      <a16:colId xmlns:a16="http://schemas.microsoft.com/office/drawing/2014/main" val="2635508039"/>
                    </a:ext>
                  </a:extLst>
                </a:gridCol>
              </a:tblGrid>
              <a:tr h="955626">
                <a:tc>
                  <a:txBody>
                    <a:bodyPr/>
                    <a:lstStyle/>
                    <a:p>
                      <a:pPr algn="ctr"/>
                      <a:r>
                        <a:rPr lang="tr-TR" sz="1600" dirty="0"/>
                        <a:t>YIL</a:t>
                      </a:r>
                    </a:p>
                  </a:txBody>
                  <a:tcPr/>
                </a:tc>
                <a:tc>
                  <a:txBody>
                    <a:bodyPr/>
                    <a:lstStyle/>
                    <a:p>
                      <a:pPr algn="ctr"/>
                      <a:r>
                        <a:rPr lang="tr-TR" sz="1600" dirty="0"/>
                        <a:t>BÖLÜM ADI</a:t>
                      </a:r>
                    </a:p>
                  </a:txBody>
                  <a:tcPr/>
                </a:tc>
                <a:tc>
                  <a:txBody>
                    <a:bodyPr/>
                    <a:lstStyle/>
                    <a:p>
                      <a:pPr algn="ctr"/>
                      <a:r>
                        <a:rPr lang="tr-TR" sz="1600" dirty="0"/>
                        <a:t>YERLEŞEN. ÖĞR.SAYISI(55)</a:t>
                      </a:r>
                    </a:p>
                  </a:txBody>
                  <a:tcPr/>
                </a:tc>
                <a:tc>
                  <a:txBody>
                    <a:bodyPr/>
                    <a:lstStyle/>
                    <a:p>
                      <a:pPr algn="ctr"/>
                      <a:r>
                        <a:rPr lang="tr-TR" sz="1600" dirty="0"/>
                        <a:t>YER. ORANI(%)</a:t>
                      </a:r>
                    </a:p>
                  </a:txBody>
                  <a:tcPr/>
                </a:tc>
                <a:tc>
                  <a:txBody>
                    <a:bodyPr/>
                    <a:lstStyle/>
                    <a:p>
                      <a:pPr algn="ctr"/>
                      <a:r>
                        <a:rPr lang="tr-TR" sz="1600" dirty="0"/>
                        <a:t>YIL</a:t>
                      </a:r>
                    </a:p>
                  </a:txBody>
                  <a:tcPr/>
                </a:tc>
                <a:tc>
                  <a:txBody>
                    <a:bodyPr/>
                    <a:lstStyle/>
                    <a:p>
                      <a:pPr algn="ctr"/>
                      <a:r>
                        <a:rPr lang="tr-TR" sz="1600" dirty="0"/>
                        <a:t>BÖLÜM ADI</a:t>
                      </a:r>
                    </a:p>
                  </a:txBody>
                  <a:tcPr/>
                </a:tc>
                <a:tc>
                  <a:txBody>
                    <a:bodyPr/>
                    <a:lstStyle/>
                    <a:p>
                      <a:pPr algn="ctr"/>
                      <a:r>
                        <a:rPr lang="tr-TR" sz="1600" dirty="0"/>
                        <a:t>YERLEŞEN. ÖĞR.SAYISI (75)</a:t>
                      </a:r>
                    </a:p>
                  </a:txBody>
                  <a:tcPr/>
                </a:tc>
                <a:tc>
                  <a:txBody>
                    <a:bodyPr/>
                    <a:lstStyle/>
                    <a:p>
                      <a:pPr algn="ctr"/>
                      <a:r>
                        <a:rPr lang="tr-TR" dirty="0"/>
                        <a:t>YER. ORANI(%)</a:t>
                      </a:r>
                    </a:p>
                  </a:txBody>
                  <a:tcPr/>
                </a:tc>
                <a:extLst>
                  <a:ext uri="{0D108BD9-81ED-4DB2-BD59-A6C34878D82A}">
                    <a16:rowId xmlns:a16="http://schemas.microsoft.com/office/drawing/2014/main" val="3700617213"/>
                  </a:ext>
                </a:extLst>
              </a:tr>
              <a:tr h="596811">
                <a:tc rowSpan="6">
                  <a:txBody>
                    <a:bodyPr/>
                    <a:lstStyle/>
                    <a:p>
                      <a:pPr algn="ctr"/>
                      <a:r>
                        <a:rPr lang="tr-TR" sz="2400" dirty="0"/>
                        <a:t>2021</a:t>
                      </a:r>
                      <a:endParaRPr lang="tr-TR" dirty="0"/>
                    </a:p>
                  </a:txBody>
                  <a:tcPr vert="vert270">
                    <a:solidFill>
                      <a:srgbClr val="FFFF00"/>
                    </a:solidFill>
                  </a:tcPr>
                </a:tc>
                <a:tc>
                  <a:txBody>
                    <a:bodyPr/>
                    <a:lstStyle/>
                    <a:p>
                      <a:pPr algn="ctr"/>
                      <a:r>
                        <a:rPr lang="tr-TR" sz="1200" dirty="0"/>
                        <a:t>TIP FAKÜLTESİ</a:t>
                      </a:r>
                    </a:p>
                  </a:txBody>
                  <a:tcPr/>
                </a:tc>
                <a:tc>
                  <a:txBody>
                    <a:bodyPr/>
                    <a:lstStyle/>
                    <a:p>
                      <a:pPr algn="ctr"/>
                      <a:r>
                        <a:rPr lang="tr-TR" sz="1400" dirty="0"/>
                        <a:t>42</a:t>
                      </a:r>
                    </a:p>
                  </a:txBody>
                  <a:tcPr/>
                </a:tc>
                <a:tc>
                  <a:txBody>
                    <a:bodyPr/>
                    <a:lstStyle/>
                    <a:p>
                      <a:pPr algn="ctr"/>
                      <a:r>
                        <a:rPr lang="tr-TR" sz="1400" dirty="0"/>
                        <a:t>77</a:t>
                      </a:r>
                    </a:p>
                  </a:txBody>
                  <a:tcPr/>
                </a:tc>
                <a:tc rowSpan="6">
                  <a:txBody>
                    <a:bodyPr/>
                    <a:lstStyle/>
                    <a:p>
                      <a:pPr algn="ctr"/>
                      <a:r>
                        <a:rPr lang="tr-TR" sz="2400" dirty="0"/>
                        <a:t>2022</a:t>
                      </a:r>
                    </a:p>
                    <a:p>
                      <a:pPr algn="ctr"/>
                      <a:endParaRPr lang="tr-TR" sz="2400" dirty="0"/>
                    </a:p>
                  </a:txBody>
                  <a:tcPr vert="vert270">
                    <a:solidFill>
                      <a:srgbClr val="00B0F0"/>
                    </a:solidFill>
                  </a:tcPr>
                </a:tc>
                <a:tc>
                  <a:txBody>
                    <a:bodyPr/>
                    <a:lstStyle/>
                    <a:p>
                      <a:pPr algn="ctr"/>
                      <a:r>
                        <a:rPr lang="tr-TR" sz="1200" dirty="0"/>
                        <a:t>TIP FAKÜLTESİ</a:t>
                      </a:r>
                    </a:p>
                  </a:txBody>
                  <a:tcPr/>
                </a:tc>
                <a:tc>
                  <a:txBody>
                    <a:bodyPr/>
                    <a:lstStyle/>
                    <a:p>
                      <a:pPr algn="ctr"/>
                      <a:r>
                        <a:rPr lang="tr-TR" sz="1400" dirty="0"/>
                        <a:t>54</a:t>
                      </a:r>
                    </a:p>
                  </a:txBody>
                  <a:tcPr/>
                </a:tc>
                <a:tc>
                  <a:txBody>
                    <a:bodyPr/>
                    <a:lstStyle/>
                    <a:p>
                      <a:pPr algn="ctr"/>
                      <a:r>
                        <a:rPr lang="tr-TR" sz="1400" dirty="0"/>
                        <a:t>46</a:t>
                      </a:r>
                    </a:p>
                  </a:txBody>
                  <a:tcPr/>
                </a:tc>
                <a:extLst>
                  <a:ext uri="{0D108BD9-81ED-4DB2-BD59-A6C34878D82A}">
                    <a16:rowId xmlns:a16="http://schemas.microsoft.com/office/drawing/2014/main" val="963140120"/>
                  </a:ext>
                </a:extLst>
              </a:tr>
              <a:tr h="596811">
                <a:tc vMerge="1">
                  <a:txBody>
                    <a:bodyPr/>
                    <a:lstStyle/>
                    <a:p>
                      <a:endParaRPr lang="tr-TR" dirty="0"/>
                    </a:p>
                  </a:txBody>
                  <a:tcPr/>
                </a:tc>
                <a:tc>
                  <a:txBody>
                    <a:bodyPr/>
                    <a:lstStyle/>
                    <a:p>
                      <a:pPr algn="ctr"/>
                      <a:r>
                        <a:rPr lang="tr-TR" sz="1200" dirty="0"/>
                        <a:t>DİŞ HEKİMLİĞİ</a:t>
                      </a:r>
                    </a:p>
                  </a:txBody>
                  <a:tcPr/>
                </a:tc>
                <a:tc>
                  <a:txBody>
                    <a:bodyPr/>
                    <a:lstStyle/>
                    <a:p>
                      <a:pPr algn="ctr"/>
                      <a:r>
                        <a:rPr lang="tr-TR" sz="1400" dirty="0"/>
                        <a:t>1</a:t>
                      </a:r>
                    </a:p>
                  </a:txBody>
                  <a:tcPr/>
                </a:tc>
                <a:tc>
                  <a:txBody>
                    <a:bodyPr/>
                    <a:lstStyle/>
                    <a:p>
                      <a:pPr algn="ctr"/>
                      <a:r>
                        <a:rPr lang="tr-TR" sz="1400" dirty="0"/>
                        <a:t>1,9</a:t>
                      </a:r>
                    </a:p>
                  </a:txBody>
                  <a:tcPr/>
                </a:tc>
                <a:tc vMerge="1">
                  <a:txBody>
                    <a:bodyPr/>
                    <a:lstStyle/>
                    <a:p>
                      <a:endParaRPr lang="tr-TR" dirty="0"/>
                    </a:p>
                  </a:txBody>
                  <a:tcPr/>
                </a:tc>
                <a:tc>
                  <a:txBody>
                    <a:bodyPr/>
                    <a:lstStyle/>
                    <a:p>
                      <a:pPr algn="ctr"/>
                      <a:r>
                        <a:rPr lang="tr-TR" sz="1200" dirty="0"/>
                        <a:t>DİŞ HEKİMLİĞİ</a:t>
                      </a:r>
                    </a:p>
                  </a:txBody>
                  <a:tcPr/>
                </a:tc>
                <a:tc>
                  <a:txBody>
                    <a:bodyPr/>
                    <a:lstStyle/>
                    <a:p>
                      <a:pPr algn="ctr"/>
                      <a:r>
                        <a:rPr lang="tr-TR" sz="1400" dirty="0"/>
                        <a:t>2</a:t>
                      </a:r>
                    </a:p>
                  </a:txBody>
                  <a:tcPr/>
                </a:tc>
                <a:tc>
                  <a:txBody>
                    <a:bodyPr/>
                    <a:lstStyle/>
                    <a:p>
                      <a:pPr algn="ctr"/>
                      <a:r>
                        <a:rPr lang="tr-TR" sz="1400" dirty="0"/>
                        <a:t>1,7</a:t>
                      </a:r>
                    </a:p>
                  </a:txBody>
                  <a:tcPr/>
                </a:tc>
                <a:extLst>
                  <a:ext uri="{0D108BD9-81ED-4DB2-BD59-A6C34878D82A}">
                    <a16:rowId xmlns:a16="http://schemas.microsoft.com/office/drawing/2014/main" val="4110045806"/>
                  </a:ext>
                </a:extLst>
              </a:tr>
              <a:tr h="596811">
                <a:tc vMerge="1">
                  <a:txBody>
                    <a:bodyPr/>
                    <a:lstStyle/>
                    <a:p>
                      <a:endParaRPr lang="tr-TR" dirty="0"/>
                    </a:p>
                  </a:txBody>
                  <a:tcPr/>
                </a:tc>
                <a:tc>
                  <a:txBody>
                    <a:bodyPr/>
                    <a:lstStyle/>
                    <a:p>
                      <a:pPr algn="ctr"/>
                      <a:r>
                        <a:rPr lang="tr-TR" sz="1200" dirty="0"/>
                        <a:t>EĞİTİM FAKÜLTESİ</a:t>
                      </a:r>
                    </a:p>
                  </a:txBody>
                  <a:tcPr/>
                </a:tc>
                <a:tc>
                  <a:txBody>
                    <a:bodyPr/>
                    <a:lstStyle/>
                    <a:p>
                      <a:pPr algn="ctr"/>
                      <a:r>
                        <a:rPr lang="tr-TR" sz="1400" dirty="0"/>
                        <a:t>1</a:t>
                      </a:r>
                    </a:p>
                  </a:txBody>
                  <a:tcPr/>
                </a:tc>
                <a:tc>
                  <a:txBody>
                    <a:bodyPr/>
                    <a:lstStyle/>
                    <a:p>
                      <a:pPr algn="ctr"/>
                      <a:r>
                        <a:rPr lang="tr-TR" sz="1400" dirty="0"/>
                        <a:t>1,9</a:t>
                      </a:r>
                    </a:p>
                  </a:txBody>
                  <a:tcPr/>
                </a:tc>
                <a:tc vMerge="1">
                  <a:txBody>
                    <a:bodyPr/>
                    <a:lstStyle/>
                    <a:p>
                      <a:endParaRPr lang="tr-TR" dirty="0"/>
                    </a:p>
                  </a:txBody>
                  <a:tcPr/>
                </a:tc>
                <a:tc>
                  <a:txBody>
                    <a:bodyPr/>
                    <a:lstStyle/>
                    <a:p>
                      <a:pPr algn="ctr"/>
                      <a:r>
                        <a:rPr lang="tr-TR" sz="1200" dirty="0"/>
                        <a:t>EĞİTİM FAKÜLTESİ</a:t>
                      </a:r>
                    </a:p>
                  </a:txBody>
                  <a:tcPr/>
                </a:tc>
                <a:tc>
                  <a:txBody>
                    <a:bodyPr/>
                    <a:lstStyle/>
                    <a:p>
                      <a:pPr algn="ctr"/>
                      <a:r>
                        <a:rPr lang="tr-TR" sz="1400" dirty="0"/>
                        <a:t>1</a:t>
                      </a:r>
                    </a:p>
                  </a:txBody>
                  <a:tcPr/>
                </a:tc>
                <a:tc>
                  <a:txBody>
                    <a:bodyPr/>
                    <a:lstStyle/>
                    <a:p>
                      <a:pPr algn="ctr"/>
                      <a:r>
                        <a:rPr lang="tr-TR" sz="1400" dirty="0"/>
                        <a:t>1,7</a:t>
                      </a:r>
                    </a:p>
                  </a:txBody>
                  <a:tcPr/>
                </a:tc>
                <a:extLst>
                  <a:ext uri="{0D108BD9-81ED-4DB2-BD59-A6C34878D82A}">
                    <a16:rowId xmlns:a16="http://schemas.microsoft.com/office/drawing/2014/main" val="1768021291"/>
                  </a:ext>
                </a:extLst>
              </a:tr>
              <a:tr h="596811">
                <a:tc vMerge="1">
                  <a:txBody>
                    <a:bodyPr/>
                    <a:lstStyle/>
                    <a:p>
                      <a:endParaRPr lang="tr-TR" dirty="0"/>
                    </a:p>
                  </a:txBody>
                  <a:tcPr/>
                </a:tc>
                <a:tc>
                  <a:txBody>
                    <a:bodyPr/>
                    <a:lstStyle/>
                    <a:p>
                      <a:pPr algn="ctr"/>
                      <a:r>
                        <a:rPr lang="tr-TR" sz="1200" dirty="0"/>
                        <a:t>MÜHENDİSLİK-MİMARLIK</a:t>
                      </a:r>
                    </a:p>
                  </a:txBody>
                  <a:tcPr/>
                </a:tc>
                <a:tc>
                  <a:txBody>
                    <a:bodyPr/>
                    <a:lstStyle/>
                    <a:p>
                      <a:pPr algn="ctr"/>
                      <a:r>
                        <a:rPr lang="tr-TR" sz="1400" dirty="0"/>
                        <a:t>9</a:t>
                      </a:r>
                    </a:p>
                  </a:txBody>
                  <a:tcPr/>
                </a:tc>
                <a:tc>
                  <a:txBody>
                    <a:bodyPr/>
                    <a:lstStyle/>
                    <a:p>
                      <a:pPr algn="ctr"/>
                      <a:r>
                        <a:rPr lang="tr-TR" sz="1400" dirty="0"/>
                        <a:t>16,4</a:t>
                      </a:r>
                    </a:p>
                  </a:txBody>
                  <a:tcPr/>
                </a:tc>
                <a:tc vMerge="1">
                  <a:txBody>
                    <a:bodyPr/>
                    <a:lstStyle/>
                    <a:p>
                      <a:endParaRPr lang="tr-TR" dirty="0"/>
                    </a:p>
                  </a:txBody>
                  <a:tcPr/>
                </a:tc>
                <a:tc>
                  <a:txBody>
                    <a:bodyPr/>
                    <a:lstStyle/>
                    <a:p>
                      <a:pPr algn="ctr"/>
                      <a:r>
                        <a:rPr lang="tr-TR" sz="1200" dirty="0"/>
                        <a:t>MÜHENDİSLİK-MİMARLIK</a:t>
                      </a:r>
                    </a:p>
                  </a:txBody>
                  <a:tcPr/>
                </a:tc>
                <a:tc>
                  <a:txBody>
                    <a:bodyPr/>
                    <a:lstStyle/>
                    <a:p>
                      <a:pPr algn="ctr"/>
                      <a:r>
                        <a:rPr lang="tr-TR" sz="1400" dirty="0"/>
                        <a:t>15</a:t>
                      </a:r>
                    </a:p>
                  </a:txBody>
                  <a:tcPr/>
                </a:tc>
                <a:tc>
                  <a:txBody>
                    <a:bodyPr/>
                    <a:lstStyle/>
                    <a:p>
                      <a:pPr algn="ctr"/>
                      <a:r>
                        <a:rPr lang="tr-TR" sz="1400" dirty="0"/>
                        <a:t>13</a:t>
                      </a:r>
                    </a:p>
                  </a:txBody>
                  <a:tcPr/>
                </a:tc>
                <a:extLst>
                  <a:ext uri="{0D108BD9-81ED-4DB2-BD59-A6C34878D82A}">
                    <a16:rowId xmlns:a16="http://schemas.microsoft.com/office/drawing/2014/main" val="3034998749"/>
                  </a:ext>
                </a:extLst>
              </a:tr>
              <a:tr h="596811">
                <a:tc vMerge="1">
                  <a:txBody>
                    <a:bodyPr/>
                    <a:lstStyle/>
                    <a:p>
                      <a:endParaRPr lang="tr-TR" dirty="0"/>
                    </a:p>
                  </a:txBody>
                  <a:tcPr/>
                </a:tc>
                <a:tc>
                  <a:txBody>
                    <a:bodyPr/>
                    <a:lstStyle/>
                    <a:p>
                      <a:pPr algn="ctr"/>
                      <a:r>
                        <a:rPr lang="tr-TR" sz="1200" dirty="0"/>
                        <a:t>İŞLETME</a:t>
                      </a:r>
                    </a:p>
                  </a:txBody>
                  <a:tcPr/>
                </a:tc>
                <a:tc>
                  <a:txBody>
                    <a:bodyPr/>
                    <a:lstStyle/>
                    <a:p>
                      <a:pPr algn="ctr"/>
                      <a:r>
                        <a:rPr lang="tr-TR" sz="1400" dirty="0"/>
                        <a:t>1</a:t>
                      </a:r>
                    </a:p>
                  </a:txBody>
                  <a:tcPr/>
                </a:tc>
                <a:tc>
                  <a:txBody>
                    <a:bodyPr/>
                    <a:lstStyle/>
                    <a:p>
                      <a:pPr algn="ctr"/>
                      <a:r>
                        <a:rPr lang="tr-TR" sz="1400" dirty="0"/>
                        <a:t>1,9</a:t>
                      </a:r>
                    </a:p>
                  </a:txBody>
                  <a:tcPr/>
                </a:tc>
                <a:tc vMerge="1">
                  <a:txBody>
                    <a:bodyPr/>
                    <a:lstStyle/>
                    <a:p>
                      <a:endParaRPr lang="tr-TR" dirty="0"/>
                    </a:p>
                  </a:txBody>
                  <a:tcPr/>
                </a:tc>
                <a:tc>
                  <a:txBody>
                    <a:bodyPr/>
                    <a:lstStyle/>
                    <a:p>
                      <a:pPr algn="ctr"/>
                      <a:r>
                        <a:rPr lang="tr-TR" sz="1200" dirty="0"/>
                        <a:t>PİLOTAJ</a:t>
                      </a:r>
                    </a:p>
                  </a:txBody>
                  <a:tcPr/>
                </a:tc>
                <a:tc>
                  <a:txBody>
                    <a:bodyPr/>
                    <a:lstStyle/>
                    <a:p>
                      <a:pPr algn="ctr"/>
                      <a:r>
                        <a:rPr lang="tr-TR" sz="1400" dirty="0"/>
                        <a:t>2</a:t>
                      </a:r>
                    </a:p>
                  </a:txBody>
                  <a:tcPr/>
                </a:tc>
                <a:tc>
                  <a:txBody>
                    <a:bodyPr/>
                    <a:lstStyle/>
                    <a:p>
                      <a:pPr algn="ctr"/>
                      <a:r>
                        <a:rPr lang="tr-TR" sz="1400" dirty="0"/>
                        <a:t>1,73</a:t>
                      </a:r>
                    </a:p>
                  </a:txBody>
                  <a:tcPr/>
                </a:tc>
                <a:extLst>
                  <a:ext uri="{0D108BD9-81ED-4DB2-BD59-A6C34878D82A}">
                    <a16:rowId xmlns:a16="http://schemas.microsoft.com/office/drawing/2014/main" val="457706868"/>
                  </a:ext>
                </a:extLst>
              </a:tr>
              <a:tr h="596811">
                <a:tc vMerge="1">
                  <a:txBody>
                    <a:bodyPr/>
                    <a:lstStyle/>
                    <a:p>
                      <a:endParaRPr lang="tr-TR" dirty="0"/>
                    </a:p>
                  </a:txBody>
                  <a:tcPr/>
                </a:tc>
                <a:tc>
                  <a:txBody>
                    <a:bodyPr/>
                    <a:lstStyle/>
                    <a:p>
                      <a:pPr algn="ctr"/>
                      <a:r>
                        <a:rPr lang="tr-TR" sz="1200" dirty="0"/>
                        <a:t>HAVA HARP OKULU</a:t>
                      </a:r>
                    </a:p>
                  </a:txBody>
                  <a:tcPr/>
                </a:tc>
                <a:tc>
                  <a:txBody>
                    <a:bodyPr/>
                    <a:lstStyle/>
                    <a:p>
                      <a:pPr algn="ctr"/>
                      <a:r>
                        <a:rPr lang="tr-TR" sz="1400" dirty="0"/>
                        <a:t>1</a:t>
                      </a:r>
                    </a:p>
                  </a:txBody>
                  <a:tcPr/>
                </a:tc>
                <a:tc>
                  <a:txBody>
                    <a:bodyPr/>
                    <a:lstStyle/>
                    <a:p>
                      <a:pPr algn="ctr"/>
                      <a:r>
                        <a:rPr lang="tr-TR" sz="1400" dirty="0"/>
                        <a:t>1,9</a:t>
                      </a:r>
                    </a:p>
                  </a:txBody>
                  <a:tcPr/>
                </a:tc>
                <a:tc vMerge="1">
                  <a:txBody>
                    <a:bodyPr/>
                    <a:lstStyle/>
                    <a:p>
                      <a:endParaRPr lang="tr-TR" dirty="0"/>
                    </a:p>
                  </a:txBody>
                  <a:tcPr/>
                </a:tc>
                <a:tc>
                  <a:txBody>
                    <a:bodyPr/>
                    <a:lstStyle/>
                    <a:p>
                      <a:pPr algn="ctr"/>
                      <a:r>
                        <a:rPr lang="tr-TR" sz="1200" dirty="0"/>
                        <a:t>HUKUK</a:t>
                      </a:r>
                    </a:p>
                  </a:txBody>
                  <a:tcPr/>
                </a:tc>
                <a:tc>
                  <a:txBody>
                    <a:bodyPr/>
                    <a:lstStyle/>
                    <a:p>
                      <a:pPr algn="ctr"/>
                      <a:r>
                        <a:rPr lang="tr-TR" sz="1400" dirty="0"/>
                        <a:t>1</a:t>
                      </a:r>
                    </a:p>
                  </a:txBody>
                  <a:tcPr/>
                </a:tc>
                <a:tc>
                  <a:txBody>
                    <a:bodyPr/>
                    <a:lstStyle/>
                    <a:p>
                      <a:pPr algn="ctr"/>
                      <a:r>
                        <a:rPr lang="tr-TR" sz="1400" dirty="0"/>
                        <a:t>1,7</a:t>
                      </a:r>
                    </a:p>
                  </a:txBody>
                  <a:tcPr/>
                </a:tc>
                <a:extLst>
                  <a:ext uri="{0D108BD9-81ED-4DB2-BD59-A6C34878D82A}">
                    <a16:rowId xmlns:a16="http://schemas.microsoft.com/office/drawing/2014/main" val="3317445960"/>
                  </a:ext>
                </a:extLst>
              </a:tr>
            </a:tbl>
          </a:graphicData>
        </a:graphic>
      </p:graphicFrame>
    </p:spTree>
    <p:extLst>
      <p:ext uri="{BB962C8B-B14F-4D97-AF65-F5344CB8AC3E}">
        <p14:creationId xmlns:p14="http://schemas.microsoft.com/office/powerpoint/2010/main" val="478706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CBA49F-B1B5-B6C7-C13F-BF47BBDCAFCE}"/>
              </a:ext>
            </a:extLst>
          </p:cNvPr>
          <p:cNvSpPr>
            <a:spLocks noGrp="1"/>
          </p:cNvSpPr>
          <p:nvPr>
            <p:ph type="title"/>
          </p:nvPr>
        </p:nvSpPr>
        <p:spPr>
          <a:xfrm>
            <a:off x="677334" y="609600"/>
            <a:ext cx="8508869" cy="60022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a:solidFill>
                  <a:schemeClr val="tx1"/>
                </a:solidFill>
              </a:rPr>
              <a:t>Çermik Fen Lisesi YKS-Analizleri</a:t>
            </a:r>
          </a:p>
        </p:txBody>
      </p:sp>
      <p:graphicFrame>
        <p:nvGraphicFramePr>
          <p:cNvPr id="3" name="Tablo 12">
            <a:extLst>
              <a:ext uri="{FF2B5EF4-FFF2-40B4-BE49-F238E27FC236}">
                <a16:creationId xmlns:a16="http://schemas.microsoft.com/office/drawing/2014/main" id="{594A78F8-3ACC-DF24-DDEA-E93AE962969F}"/>
              </a:ext>
            </a:extLst>
          </p:cNvPr>
          <p:cNvGraphicFramePr>
            <a:graphicFrameLocks/>
          </p:cNvGraphicFramePr>
          <p:nvPr>
            <p:extLst>
              <p:ext uri="{D42A27DB-BD31-4B8C-83A1-F6EECF244321}">
                <p14:modId xmlns:p14="http://schemas.microsoft.com/office/powerpoint/2010/main" val="4237982369"/>
              </p:ext>
            </p:extLst>
          </p:nvPr>
        </p:nvGraphicFramePr>
        <p:xfrm>
          <a:off x="284924" y="1378996"/>
          <a:ext cx="11429998" cy="4842079"/>
        </p:xfrm>
        <a:graphic>
          <a:graphicData uri="http://schemas.openxmlformats.org/drawingml/2006/table">
            <a:tbl>
              <a:tblPr firstRow="1" bandRow="1">
                <a:tableStyleId>{5C22544A-7EE6-4342-B048-85BDC9FD1C3A}</a:tableStyleId>
              </a:tblPr>
              <a:tblGrid>
                <a:gridCol w="562458">
                  <a:extLst>
                    <a:ext uri="{9D8B030D-6E8A-4147-A177-3AD203B41FA5}">
                      <a16:colId xmlns:a16="http://schemas.microsoft.com/office/drawing/2014/main" val="2825127757"/>
                    </a:ext>
                  </a:extLst>
                </a:gridCol>
                <a:gridCol w="1163702">
                  <a:extLst>
                    <a:ext uri="{9D8B030D-6E8A-4147-A177-3AD203B41FA5}">
                      <a16:colId xmlns:a16="http://schemas.microsoft.com/office/drawing/2014/main" val="571608950"/>
                    </a:ext>
                  </a:extLst>
                </a:gridCol>
                <a:gridCol w="605442">
                  <a:extLst>
                    <a:ext uri="{9D8B030D-6E8A-4147-A177-3AD203B41FA5}">
                      <a16:colId xmlns:a16="http://schemas.microsoft.com/office/drawing/2014/main" val="133686653"/>
                    </a:ext>
                  </a:extLst>
                </a:gridCol>
                <a:gridCol w="577655">
                  <a:extLst>
                    <a:ext uri="{9D8B030D-6E8A-4147-A177-3AD203B41FA5}">
                      <a16:colId xmlns:a16="http://schemas.microsoft.com/office/drawing/2014/main" val="3236847070"/>
                    </a:ext>
                  </a:extLst>
                </a:gridCol>
                <a:gridCol w="1027937">
                  <a:extLst>
                    <a:ext uri="{9D8B030D-6E8A-4147-A177-3AD203B41FA5}">
                      <a16:colId xmlns:a16="http://schemas.microsoft.com/office/drawing/2014/main" val="3178777355"/>
                    </a:ext>
                  </a:extLst>
                </a:gridCol>
                <a:gridCol w="741952">
                  <a:extLst>
                    <a:ext uri="{9D8B030D-6E8A-4147-A177-3AD203B41FA5}">
                      <a16:colId xmlns:a16="http://schemas.microsoft.com/office/drawing/2014/main" val="856672984"/>
                    </a:ext>
                  </a:extLst>
                </a:gridCol>
                <a:gridCol w="615702">
                  <a:extLst>
                    <a:ext uri="{9D8B030D-6E8A-4147-A177-3AD203B41FA5}">
                      <a16:colId xmlns:a16="http://schemas.microsoft.com/office/drawing/2014/main" val="3028891609"/>
                    </a:ext>
                  </a:extLst>
                </a:gridCol>
                <a:gridCol w="1027937">
                  <a:extLst>
                    <a:ext uri="{9D8B030D-6E8A-4147-A177-3AD203B41FA5}">
                      <a16:colId xmlns:a16="http://schemas.microsoft.com/office/drawing/2014/main" val="149768378"/>
                    </a:ext>
                  </a:extLst>
                </a:gridCol>
                <a:gridCol w="703906">
                  <a:extLst>
                    <a:ext uri="{9D8B030D-6E8A-4147-A177-3AD203B41FA5}">
                      <a16:colId xmlns:a16="http://schemas.microsoft.com/office/drawing/2014/main" val="55519229"/>
                    </a:ext>
                  </a:extLst>
                </a:gridCol>
                <a:gridCol w="585865">
                  <a:extLst>
                    <a:ext uri="{9D8B030D-6E8A-4147-A177-3AD203B41FA5}">
                      <a16:colId xmlns:a16="http://schemas.microsoft.com/office/drawing/2014/main" val="685808033"/>
                    </a:ext>
                  </a:extLst>
                </a:gridCol>
                <a:gridCol w="1076425">
                  <a:extLst>
                    <a:ext uri="{9D8B030D-6E8A-4147-A177-3AD203B41FA5}">
                      <a16:colId xmlns:a16="http://schemas.microsoft.com/office/drawing/2014/main" val="1837271253"/>
                    </a:ext>
                  </a:extLst>
                </a:gridCol>
                <a:gridCol w="685254">
                  <a:extLst>
                    <a:ext uri="{9D8B030D-6E8A-4147-A177-3AD203B41FA5}">
                      <a16:colId xmlns:a16="http://schemas.microsoft.com/office/drawing/2014/main" val="268381737"/>
                    </a:ext>
                  </a:extLst>
                </a:gridCol>
                <a:gridCol w="438998">
                  <a:extLst>
                    <a:ext uri="{9D8B030D-6E8A-4147-A177-3AD203B41FA5}">
                      <a16:colId xmlns:a16="http://schemas.microsoft.com/office/drawing/2014/main" val="3472417449"/>
                    </a:ext>
                  </a:extLst>
                </a:gridCol>
                <a:gridCol w="1020417">
                  <a:extLst>
                    <a:ext uri="{9D8B030D-6E8A-4147-A177-3AD203B41FA5}">
                      <a16:colId xmlns:a16="http://schemas.microsoft.com/office/drawing/2014/main" val="1743289326"/>
                    </a:ext>
                  </a:extLst>
                </a:gridCol>
                <a:gridCol w="596348">
                  <a:extLst>
                    <a:ext uri="{9D8B030D-6E8A-4147-A177-3AD203B41FA5}">
                      <a16:colId xmlns:a16="http://schemas.microsoft.com/office/drawing/2014/main" val="4265382135"/>
                    </a:ext>
                  </a:extLst>
                </a:gridCol>
              </a:tblGrid>
              <a:tr h="688343">
                <a:tc>
                  <a:txBody>
                    <a:bodyPr/>
                    <a:lstStyle/>
                    <a:p>
                      <a:pPr algn="ctr"/>
                      <a:r>
                        <a:rPr lang="tr-TR" sz="1200" dirty="0">
                          <a:solidFill>
                            <a:schemeClr val="bg1"/>
                          </a:solidFill>
                        </a:rPr>
                        <a:t>YIL</a:t>
                      </a:r>
                    </a:p>
                  </a:txBody>
                  <a:tcPr>
                    <a:lnB w="38100" cmpd="sng">
                      <a:noFill/>
                    </a:lnB>
                  </a:tcPr>
                </a:tc>
                <a:tc>
                  <a:txBody>
                    <a:bodyPr/>
                    <a:lstStyle/>
                    <a:p>
                      <a:pPr algn="ctr"/>
                      <a:r>
                        <a:rPr lang="tr-TR" sz="1200" dirty="0">
                          <a:solidFill>
                            <a:schemeClr val="bg1"/>
                          </a:solidFill>
                        </a:rPr>
                        <a:t>TEST ADI</a:t>
                      </a:r>
                    </a:p>
                  </a:txBody>
                  <a:tcPr/>
                </a:tc>
                <a:tc>
                  <a:txBody>
                    <a:bodyPr/>
                    <a:lstStyle/>
                    <a:p>
                      <a:pPr algn="ctr"/>
                      <a:r>
                        <a:rPr lang="tr-TR" sz="1200" dirty="0">
                          <a:solidFill>
                            <a:schemeClr val="bg1"/>
                          </a:solidFill>
                        </a:rPr>
                        <a:t>NET ORT.</a:t>
                      </a:r>
                    </a:p>
                  </a:txBody>
                  <a:tcPr/>
                </a:tc>
                <a:tc>
                  <a:txBody>
                    <a:bodyPr/>
                    <a:lstStyle/>
                    <a:p>
                      <a:pPr algn="ctr"/>
                      <a:r>
                        <a:rPr lang="tr-TR" sz="1200" dirty="0">
                          <a:solidFill>
                            <a:schemeClr val="bg1"/>
                          </a:solidFill>
                        </a:rPr>
                        <a:t>YIL</a:t>
                      </a:r>
                    </a:p>
                  </a:txBody>
                  <a:tcPr/>
                </a:tc>
                <a:tc>
                  <a:txBody>
                    <a:bodyPr/>
                    <a:lstStyle/>
                    <a:p>
                      <a:pPr algn="ctr"/>
                      <a:r>
                        <a:rPr lang="tr-TR" sz="1200" dirty="0">
                          <a:solidFill>
                            <a:schemeClr val="bg1"/>
                          </a:solidFill>
                        </a:rPr>
                        <a:t>TEST ADI</a:t>
                      </a:r>
                    </a:p>
                  </a:txBody>
                  <a:tcPr/>
                </a:tc>
                <a:tc>
                  <a:txBody>
                    <a:bodyPr/>
                    <a:lstStyle/>
                    <a:p>
                      <a:pPr algn="ctr"/>
                      <a:r>
                        <a:rPr lang="tr-TR" sz="1200" dirty="0">
                          <a:solidFill>
                            <a:schemeClr val="bg1"/>
                          </a:solidFill>
                        </a:rPr>
                        <a:t>NET ORT.</a:t>
                      </a:r>
                    </a:p>
                  </a:txBody>
                  <a:tcPr/>
                </a:tc>
                <a:tc>
                  <a:txBody>
                    <a:bodyPr/>
                    <a:lstStyle/>
                    <a:p>
                      <a:pPr algn="ctr"/>
                      <a:r>
                        <a:rPr lang="tr-TR" sz="1200" dirty="0">
                          <a:solidFill>
                            <a:schemeClr val="bg1"/>
                          </a:solidFill>
                        </a:rPr>
                        <a:t>YIL</a:t>
                      </a:r>
                    </a:p>
                  </a:txBody>
                  <a:tcPr/>
                </a:tc>
                <a:tc>
                  <a:txBody>
                    <a:bodyPr/>
                    <a:lstStyle/>
                    <a:p>
                      <a:pPr algn="ctr"/>
                      <a:r>
                        <a:rPr lang="tr-TR" sz="1200" dirty="0">
                          <a:solidFill>
                            <a:schemeClr val="bg1"/>
                          </a:solidFill>
                        </a:rPr>
                        <a:t>TEST ADI</a:t>
                      </a:r>
                    </a:p>
                  </a:txBody>
                  <a:tcPr/>
                </a:tc>
                <a:tc>
                  <a:txBody>
                    <a:bodyPr/>
                    <a:lstStyle/>
                    <a:p>
                      <a:pPr algn="ctr"/>
                      <a:r>
                        <a:rPr lang="tr-TR" sz="1200" dirty="0">
                          <a:solidFill>
                            <a:schemeClr val="bg1"/>
                          </a:solidFill>
                        </a:rPr>
                        <a:t>NET ORT.</a:t>
                      </a:r>
                    </a:p>
                  </a:txBody>
                  <a:tcPr/>
                </a:tc>
                <a:tc>
                  <a:txBody>
                    <a:bodyPr/>
                    <a:lstStyle/>
                    <a:p>
                      <a:pPr algn="ctr"/>
                      <a:r>
                        <a:rPr lang="tr-TR" sz="1200" dirty="0">
                          <a:solidFill>
                            <a:schemeClr val="bg1"/>
                          </a:solidFill>
                        </a:rPr>
                        <a:t>YIL</a:t>
                      </a:r>
                    </a:p>
                  </a:txBody>
                  <a:tcPr/>
                </a:tc>
                <a:tc>
                  <a:txBody>
                    <a:bodyPr/>
                    <a:lstStyle/>
                    <a:p>
                      <a:pPr algn="ctr"/>
                      <a:r>
                        <a:rPr lang="tr-TR" sz="1200" dirty="0">
                          <a:solidFill>
                            <a:schemeClr val="bg1"/>
                          </a:solidFill>
                        </a:rPr>
                        <a:t>TEST ADI</a:t>
                      </a:r>
                    </a:p>
                  </a:txBody>
                  <a:tcPr/>
                </a:tc>
                <a:tc>
                  <a:txBody>
                    <a:bodyPr/>
                    <a:lstStyle/>
                    <a:p>
                      <a:pPr algn="ctr"/>
                      <a:r>
                        <a:rPr lang="tr-TR" sz="1200" dirty="0">
                          <a:solidFill>
                            <a:schemeClr val="bg1"/>
                          </a:solidFill>
                        </a:rPr>
                        <a:t>NET ORT.</a:t>
                      </a:r>
                    </a:p>
                  </a:txBody>
                  <a:tcPr/>
                </a:tc>
                <a:tc>
                  <a:txBody>
                    <a:bodyPr/>
                    <a:lstStyle/>
                    <a:p>
                      <a:pPr algn="ctr"/>
                      <a:endParaRPr lang="tr-TR" sz="1200" dirty="0">
                        <a:solidFill>
                          <a:schemeClr val="bg1"/>
                        </a:solidFill>
                      </a:endParaRPr>
                    </a:p>
                  </a:txBody>
                  <a:tcPr/>
                </a:tc>
                <a:tc>
                  <a:txBody>
                    <a:bodyPr/>
                    <a:lstStyle/>
                    <a:p>
                      <a:pPr algn="ctr"/>
                      <a:endParaRPr lang="tr-TR" sz="1200" dirty="0">
                        <a:solidFill>
                          <a:schemeClr val="bg1"/>
                        </a:solidFill>
                      </a:endParaRPr>
                    </a:p>
                  </a:txBody>
                  <a:tcPr/>
                </a:tc>
                <a:tc>
                  <a:txBody>
                    <a:bodyPr/>
                    <a:lstStyle/>
                    <a:p>
                      <a:pPr algn="ctr"/>
                      <a:endParaRPr lang="tr-TR" sz="1200" dirty="0">
                        <a:solidFill>
                          <a:schemeClr val="bg1"/>
                        </a:solidFill>
                      </a:endParaRPr>
                    </a:p>
                  </a:txBody>
                  <a:tcPr/>
                </a:tc>
                <a:extLst>
                  <a:ext uri="{0D108BD9-81ED-4DB2-BD59-A6C34878D82A}">
                    <a16:rowId xmlns:a16="http://schemas.microsoft.com/office/drawing/2014/main" val="3674819213"/>
                  </a:ext>
                </a:extLst>
              </a:tr>
              <a:tr h="519217">
                <a:tc rowSpan="4">
                  <a:txBody>
                    <a:bodyPr/>
                    <a:lstStyle/>
                    <a:p>
                      <a:pPr algn="ctr"/>
                      <a:r>
                        <a:rPr lang="tr-TR" sz="2400" dirty="0">
                          <a:solidFill>
                            <a:schemeClr val="bg1"/>
                          </a:solidFill>
                        </a:rPr>
                        <a:t>2018 TYT</a:t>
                      </a:r>
                    </a:p>
                  </a:txBody>
                  <a:tcPr vert="vert27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00"/>
                    </a:solidFill>
                  </a:tcPr>
                </a:tc>
                <a:tc>
                  <a:txBody>
                    <a:bodyPr/>
                    <a:lstStyle/>
                    <a:p>
                      <a:endParaRPr lang="tr-TR" sz="1200" dirty="0">
                        <a:solidFill>
                          <a:schemeClr val="bg1"/>
                        </a:solidFill>
                      </a:endParaRPr>
                    </a:p>
                  </a:txBody>
                  <a:tcPr>
                    <a:lnL w="12700" cmpd="sng">
                      <a:noFill/>
                    </a:lnL>
                  </a:tcPr>
                </a:tc>
                <a:tc>
                  <a:txBody>
                    <a:bodyPr/>
                    <a:lstStyle/>
                    <a:p>
                      <a:endParaRPr lang="tr-TR" sz="1200" dirty="0">
                        <a:solidFill>
                          <a:schemeClr val="bg1"/>
                        </a:solidFill>
                      </a:endParaRPr>
                    </a:p>
                  </a:txBody>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400" dirty="0">
                          <a:solidFill>
                            <a:schemeClr val="bg1"/>
                          </a:solidFill>
                        </a:rPr>
                        <a:t>2019 TYT</a:t>
                      </a:r>
                    </a:p>
                    <a:p>
                      <a:endParaRPr lang="tr-TR" sz="2400" kern="1200" dirty="0">
                        <a:solidFill>
                          <a:schemeClr val="bg1"/>
                        </a:solidFill>
                        <a:latin typeface="+mn-lt"/>
                        <a:ea typeface="+mn-ea"/>
                        <a:cs typeface="+mn-cs"/>
                      </a:endParaRPr>
                    </a:p>
                  </a:txBody>
                  <a:tcPr vert="vert270">
                    <a:solidFill>
                      <a:schemeClr val="accent1">
                        <a:lumMod val="60000"/>
                        <a:lumOff val="40000"/>
                      </a:schemeClr>
                    </a:solidFill>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400" dirty="0">
                          <a:solidFill>
                            <a:schemeClr val="bg1"/>
                          </a:solidFill>
                        </a:rPr>
                        <a:t>2020 TYT</a:t>
                      </a:r>
                    </a:p>
                    <a:p>
                      <a:endParaRPr lang="tr-TR" sz="1200" dirty="0">
                        <a:solidFill>
                          <a:schemeClr val="bg1"/>
                        </a:solidFill>
                      </a:endParaRPr>
                    </a:p>
                  </a:txBody>
                  <a:tcPr vert="vert270">
                    <a:solidFill>
                      <a:srgbClr val="0070C0"/>
                    </a:solidFill>
                  </a:tcPr>
                </a:tc>
                <a:tc>
                  <a:txBody>
                    <a:bodyPr/>
                    <a:lstStyle/>
                    <a:p>
                      <a:r>
                        <a:rPr lang="tr-TR" sz="1200" dirty="0">
                          <a:solidFill>
                            <a:schemeClr val="bg1"/>
                          </a:solidFill>
                        </a:rPr>
                        <a:t>TÜRKÇE</a:t>
                      </a:r>
                    </a:p>
                  </a:txBody>
                  <a:tcPr/>
                </a:tc>
                <a:tc>
                  <a:txBody>
                    <a:bodyPr/>
                    <a:lstStyle/>
                    <a:p>
                      <a:r>
                        <a:rPr lang="tr-TR" sz="1200" dirty="0">
                          <a:solidFill>
                            <a:schemeClr val="bg1"/>
                          </a:solidFill>
                        </a:rPr>
                        <a:t>19,59</a:t>
                      </a:r>
                    </a:p>
                  </a:txBody>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400" dirty="0">
                          <a:solidFill>
                            <a:schemeClr val="bg1"/>
                          </a:solidFill>
                        </a:rPr>
                        <a:t>2021 TYT</a:t>
                      </a:r>
                    </a:p>
                    <a:p>
                      <a:endParaRPr lang="tr-TR" sz="1200" dirty="0">
                        <a:solidFill>
                          <a:schemeClr val="bg1"/>
                        </a:solidFill>
                      </a:endParaRPr>
                    </a:p>
                  </a:txBody>
                  <a:tcPr vert="vert270">
                    <a:solidFill>
                      <a:schemeClr val="accent3"/>
                    </a:solidFill>
                  </a:tcPr>
                </a:tc>
                <a:tc>
                  <a:txBody>
                    <a:bodyPr/>
                    <a:lstStyle/>
                    <a:p>
                      <a:r>
                        <a:rPr lang="tr-TR" sz="1200" dirty="0">
                          <a:solidFill>
                            <a:schemeClr val="bg1"/>
                          </a:solidFill>
                        </a:rPr>
                        <a:t>TÜRKÇE</a:t>
                      </a:r>
                    </a:p>
                  </a:txBody>
                  <a:tcPr/>
                </a:tc>
                <a:tc>
                  <a:txBody>
                    <a:bodyPr/>
                    <a:lstStyle/>
                    <a:p>
                      <a:r>
                        <a:rPr lang="tr-TR" sz="1200" dirty="0">
                          <a:solidFill>
                            <a:schemeClr val="bg1"/>
                          </a:solidFill>
                        </a:rPr>
                        <a:t>20,89</a:t>
                      </a:r>
                    </a:p>
                  </a:txBody>
                  <a:tcPr/>
                </a:tc>
                <a:tc rowSpan="4">
                  <a:txBody>
                    <a:bodyPr/>
                    <a:lstStyle/>
                    <a:p>
                      <a:pPr algn="ctr"/>
                      <a:r>
                        <a:rPr lang="tr-TR" sz="2400" dirty="0">
                          <a:solidFill>
                            <a:schemeClr val="bg1"/>
                          </a:solidFill>
                        </a:rPr>
                        <a:t>2022 TYT</a:t>
                      </a:r>
                    </a:p>
                  </a:txBody>
                  <a:tcPr vert="vert270">
                    <a:solidFill>
                      <a:schemeClr val="accent1"/>
                    </a:solidFill>
                  </a:tcPr>
                </a:tc>
                <a:tc>
                  <a:txBody>
                    <a:bodyPr/>
                    <a:lstStyle/>
                    <a:p>
                      <a:r>
                        <a:rPr lang="tr-TR" sz="1200" dirty="0">
                          <a:solidFill>
                            <a:schemeClr val="bg1"/>
                          </a:solidFill>
                        </a:rPr>
                        <a:t>TÜRKÇE</a:t>
                      </a:r>
                    </a:p>
                  </a:txBody>
                  <a:tcPr/>
                </a:tc>
                <a:tc>
                  <a:txBody>
                    <a:bodyPr/>
                    <a:lstStyle/>
                    <a:p>
                      <a:r>
                        <a:rPr lang="tr-TR" sz="1200" dirty="0">
                          <a:solidFill>
                            <a:schemeClr val="bg1"/>
                          </a:solidFill>
                        </a:rPr>
                        <a:t>23,81</a:t>
                      </a:r>
                    </a:p>
                  </a:txBody>
                  <a:tcPr/>
                </a:tc>
                <a:extLst>
                  <a:ext uri="{0D108BD9-81ED-4DB2-BD59-A6C34878D82A}">
                    <a16:rowId xmlns:a16="http://schemas.microsoft.com/office/drawing/2014/main" val="933900140"/>
                  </a:ext>
                </a:extLst>
              </a:tr>
              <a:tr h="519217">
                <a:tc vMerge="1">
                  <a:txBody>
                    <a:bodyPr/>
                    <a:lstStyle/>
                    <a:p>
                      <a:endParaRPr lang="tr-TR"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tr-TR" sz="1200" dirty="0">
                        <a:solidFill>
                          <a:schemeClr val="bg1"/>
                        </a:solidFill>
                      </a:endParaRPr>
                    </a:p>
                  </a:txBody>
                  <a:tcPr>
                    <a:lnL w="12700" cmpd="sng">
                      <a:noFill/>
                    </a:lnL>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r>
                        <a:rPr lang="tr-TR" sz="1200" dirty="0">
                          <a:solidFill>
                            <a:schemeClr val="bg1"/>
                          </a:solidFill>
                        </a:rPr>
                        <a:t>SOSYAL BİLGİLER</a:t>
                      </a:r>
                    </a:p>
                  </a:txBody>
                  <a:tcPr/>
                </a:tc>
                <a:tc>
                  <a:txBody>
                    <a:bodyPr/>
                    <a:lstStyle/>
                    <a:p>
                      <a:r>
                        <a:rPr lang="tr-TR" sz="1200" dirty="0">
                          <a:solidFill>
                            <a:schemeClr val="bg1"/>
                          </a:solidFill>
                        </a:rPr>
                        <a:t>9,66</a:t>
                      </a:r>
                    </a:p>
                  </a:txBody>
                  <a:tcPr/>
                </a:tc>
                <a:tc vMerge="1">
                  <a:txBody>
                    <a:bodyPr/>
                    <a:lstStyle/>
                    <a:p>
                      <a:endParaRPr lang="tr-TR" sz="1200" dirty="0"/>
                    </a:p>
                  </a:txBody>
                  <a:tcPr/>
                </a:tc>
                <a:tc>
                  <a:txBody>
                    <a:bodyPr/>
                    <a:lstStyle/>
                    <a:p>
                      <a:r>
                        <a:rPr lang="tr-TR" sz="1200" dirty="0">
                          <a:solidFill>
                            <a:schemeClr val="bg1"/>
                          </a:solidFill>
                        </a:rPr>
                        <a:t>SOSYAL BİLGİLER</a:t>
                      </a:r>
                    </a:p>
                  </a:txBody>
                  <a:tcPr/>
                </a:tc>
                <a:tc>
                  <a:txBody>
                    <a:bodyPr/>
                    <a:lstStyle/>
                    <a:p>
                      <a:r>
                        <a:rPr lang="tr-TR" sz="1200" dirty="0">
                          <a:solidFill>
                            <a:schemeClr val="bg1"/>
                          </a:solidFill>
                        </a:rPr>
                        <a:t>9,45</a:t>
                      </a:r>
                    </a:p>
                  </a:txBody>
                  <a:tcPr/>
                </a:tc>
                <a:tc vMerge="1">
                  <a:txBody>
                    <a:bodyPr/>
                    <a:lstStyle/>
                    <a:p>
                      <a:endParaRPr lang="tr-TR" sz="1200" dirty="0">
                        <a:solidFill>
                          <a:schemeClr val="tx1"/>
                        </a:solidFill>
                      </a:endParaRPr>
                    </a:p>
                  </a:txBody>
                  <a:tcPr>
                    <a:solidFill>
                      <a:schemeClr val="accent1"/>
                    </a:solidFill>
                  </a:tcPr>
                </a:tc>
                <a:tc>
                  <a:txBody>
                    <a:bodyPr/>
                    <a:lstStyle/>
                    <a:p>
                      <a:r>
                        <a:rPr lang="tr-TR" sz="1200" dirty="0">
                          <a:solidFill>
                            <a:schemeClr val="bg1"/>
                          </a:solidFill>
                        </a:rPr>
                        <a:t>SOSYAL BİLGİLER</a:t>
                      </a:r>
                    </a:p>
                  </a:txBody>
                  <a:tcPr/>
                </a:tc>
                <a:tc>
                  <a:txBody>
                    <a:bodyPr/>
                    <a:lstStyle/>
                    <a:p>
                      <a:r>
                        <a:rPr lang="tr-TR" sz="1200" dirty="0">
                          <a:solidFill>
                            <a:schemeClr val="bg1"/>
                          </a:solidFill>
                        </a:rPr>
                        <a:t>10,15</a:t>
                      </a:r>
                    </a:p>
                  </a:txBody>
                  <a:tcPr/>
                </a:tc>
                <a:extLst>
                  <a:ext uri="{0D108BD9-81ED-4DB2-BD59-A6C34878D82A}">
                    <a16:rowId xmlns:a16="http://schemas.microsoft.com/office/drawing/2014/main" val="2034142646"/>
                  </a:ext>
                </a:extLst>
              </a:tr>
              <a:tr h="519217">
                <a:tc vMerge="1">
                  <a:txBody>
                    <a:bodyPr/>
                    <a:lstStyle/>
                    <a:p>
                      <a:endParaRPr lang="tr-TR"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tr-TR" sz="1200" dirty="0">
                        <a:solidFill>
                          <a:schemeClr val="bg1"/>
                        </a:solidFill>
                      </a:endParaRPr>
                    </a:p>
                  </a:txBody>
                  <a:tcPr>
                    <a:lnL w="12700" cmpd="sng">
                      <a:noFill/>
                    </a:lnL>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r>
                        <a:rPr lang="tr-TR" sz="1200" dirty="0">
                          <a:solidFill>
                            <a:schemeClr val="bg1"/>
                          </a:solidFill>
                        </a:rPr>
                        <a:t>TEMEL MATEMATİK</a:t>
                      </a:r>
                    </a:p>
                  </a:txBody>
                  <a:tcPr/>
                </a:tc>
                <a:tc>
                  <a:txBody>
                    <a:bodyPr/>
                    <a:lstStyle/>
                    <a:p>
                      <a:r>
                        <a:rPr lang="tr-TR" sz="1200" dirty="0">
                          <a:solidFill>
                            <a:schemeClr val="bg1"/>
                          </a:solidFill>
                        </a:rPr>
                        <a:t>15,16</a:t>
                      </a:r>
                    </a:p>
                  </a:txBody>
                  <a:tcPr/>
                </a:tc>
                <a:tc vMerge="1">
                  <a:txBody>
                    <a:bodyPr/>
                    <a:lstStyle/>
                    <a:p>
                      <a:endParaRPr lang="tr-TR" sz="1200" dirty="0"/>
                    </a:p>
                  </a:txBody>
                  <a:tcPr/>
                </a:tc>
                <a:tc>
                  <a:txBody>
                    <a:bodyPr/>
                    <a:lstStyle/>
                    <a:p>
                      <a:r>
                        <a:rPr lang="tr-TR" sz="1200" dirty="0">
                          <a:solidFill>
                            <a:schemeClr val="bg1"/>
                          </a:solidFill>
                        </a:rPr>
                        <a:t>TEMEL MATEMATİK</a:t>
                      </a:r>
                    </a:p>
                  </a:txBody>
                  <a:tcPr/>
                </a:tc>
                <a:tc>
                  <a:txBody>
                    <a:bodyPr/>
                    <a:lstStyle/>
                    <a:p>
                      <a:r>
                        <a:rPr lang="tr-TR" sz="1200" dirty="0">
                          <a:solidFill>
                            <a:schemeClr val="bg1"/>
                          </a:solidFill>
                        </a:rPr>
                        <a:t>9,27</a:t>
                      </a:r>
                    </a:p>
                  </a:txBody>
                  <a:tcPr/>
                </a:tc>
                <a:tc vMerge="1">
                  <a:txBody>
                    <a:bodyPr/>
                    <a:lstStyle/>
                    <a:p>
                      <a:endParaRPr lang="tr-TR" sz="1200" dirty="0">
                        <a:solidFill>
                          <a:schemeClr val="tx1"/>
                        </a:solidFill>
                      </a:endParaRPr>
                    </a:p>
                  </a:txBody>
                  <a:tcPr>
                    <a:solidFill>
                      <a:schemeClr val="accent1"/>
                    </a:solidFill>
                  </a:tcPr>
                </a:tc>
                <a:tc>
                  <a:txBody>
                    <a:bodyPr/>
                    <a:lstStyle/>
                    <a:p>
                      <a:r>
                        <a:rPr lang="tr-TR" sz="1200" dirty="0">
                          <a:solidFill>
                            <a:schemeClr val="bg1"/>
                          </a:solidFill>
                        </a:rPr>
                        <a:t>TEMEL MATEMATİK</a:t>
                      </a:r>
                    </a:p>
                  </a:txBody>
                  <a:tcPr/>
                </a:tc>
                <a:tc>
                  <a:txBody>
                    <a:bodyPr/>
                    <a:lstStyle/>
                    <a:p>
                      <a:r>
                        <a:rPr lang="tr-TR" sz="1200" dirty="0">
                          <a:solidFill>
                            <a:schemeClr val="bg1"/>
                          </a:solidFill>
                        </a:rPr>
                        <a:t>17,74</a:t>
                      </a:r>
                    </a:p>
                  </a:txBody>
                  <a:tcPr/>
                </a:tc>
                <a:extLst>
                  <a:ext uri="{0D108BD9-81ED-4DB2-BD59-A6C34878D82A}">
                    <a16:rowId xmlns:a16="http://schemas.microsoft.com/office/drawing/2014/main" val="2382197218"/>
                  </a:ext>
                </a:extLst>
              </a:tr>
              <a:tr h="519217">
                <a:tc vMerge="1">
                  <a:txBody>
                    <a:bodyPr/>
                    <a:lstStyle/>
                    <a:p>
                      <a:endParaRPr lang="tr-TR"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tr-TR" sz="1200" dirty="0">
                        <a:solidFill>
                          <a:schemeClr val="bg1"/>
                        </a:solidFill>
                      </a:endParaRPr>
                    </a:p>
                  </a:txBody>
                  <a:tcPr>
                    <a:lnL w="12700" cmpd="sng">
                      <a:noFill/>
                    </a:lnL>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r>
                        <a:rPr lang="tr-TR" sz="1200" dirty="0">
                          <a:solidFill>
                            <a:schemeClr val="bg1"/>
                          </a:solidFill>
                        </a:rPr>
                        <a:t>FEN BİLİMLERİ</a:t>
                      </a:r>
                    </a:p>
                  </a:txBody>
                  <a:tcPr/>
                </a:tc>
                <a:tc>
                  <a:txBody>
                    <a:bodyPr/>
                    <a:lstStyle/>
                    <a:p>
                      <a:r>
                        <a:rPr lang="tr-TR" sz="1200" dirty="0">
                          <a:solidFill>
                            <a:schemeClr val="bg1"/>
                          </a:solidFill>
                        </a:rPr>
                        <a:t>8,,6</a:t>
                      </a:r>
                    </a:p>
                  </a:txBody>
                  <a:tcPr/>
                </a:tc>
                <a:tc vMerge="1">
                  <a:txBody>
                    <a:bodyPr/>
                    <a:lstStyle/>
                    <a:p>
                      <a:endParaRPr lang="tr-TR" sz="1200" dirty="0"/>
                    </a:p>
                  </a:txBody>
                  <a:tcPr/>
                </a:tc>
                <a:tc>
                  <a:txBody>
                    <a:bodyPr/>
                    <a:lstStyle/>
                    <a:p>
                      <a:r>
                        <a:rPr lang="tr-TR" sz="1200" dirty="0">
                          <a:solidFill>
                            <a:schemeClr val="bg1"/>
                          </a:solidFill>
                        </a:rPr>
                        <a:t>FEN BİLİMLERİ</a:t>
                      </a:r>
                    </a:p>
                  </a:txBody>
                  <a:tcPr/>
                </a:tc>
                <a:tc>
                  <a:txBody>
                    <a:bodyPr/>
                    <a:lstStyle/>
                    <a:p>
                      <a:r>
                        <a:rPr lang="tr-TR" sz="1200" dirty="0">
                          <a:solidFill>
                            <a:schemeClr val="bg1"/>
                          </a:solidFill>
                        </a:rPr>
                        <a:t>6,26</a:t>
                      </a:r>
                    </a:p>
                  </a:txBody>
                  <a:tcPr/>
                </a:tc>
                <a:tc vMerge="1">
                  <a:txBody>
                    <a:bodyPr/>
                    <a:lstStyle/>
                    <a:p>
                      <a:endParaRPr lang="tr-TR" sz="1200" dirty="0">
                        <a:solidFill>
                          <a:schemeClr val="tx1"/>
                        </a:solidFill>
                      </a:endParaRPr>
                    </a:p>
                  </a:txBody>
                  <a:tcPr>
                    <a:solidFill>
                      <a:schemeClr val="accent1"/>
                    </a:solidFill>
                  </a:tcPr>
                </a:tc>
                <a:tc>
                  <a:txBody>
                    <a:bodyPr/>
                    <a:lstStyle/>
                    <a:p>
                      <a:r>
                        <a:rPr lang="tr-TR" sz="1200" dirty="0">
                          <a:solidFill>
                            <a:schemeClr val="bg1"/>
                          </a:solidFill>
                        </a:rPr>
                        <a:t>FEN BİLİMLERİ</a:t>
                      </a:r>
                    </a:p>
                  </a:txBody>
                  <a:tcPr/>
                </a:tc>
                <a:tc>
                  <a:txBody>
                    <a:bodyPr/>
                    <a:lstStyle/>
                    <a:p>
                      <a:r>
                        <a:rPr lang="tr-TR" sz="1200" dirty="0">
                          <a:solidFill>
                            <a:schemeClr val="bg1"/>
                          </a:solidFill>
                        </a:rPr>
                        <a:t>7,28</a:t>
                      </a:r>
                    </a:p>
                  </a:txBody>
                  <a:tcPr/>
                </a:tc>
                <a:extLst>
                  <a:ext uri="{0D108BD9-81ED-4DB2-BD59-A6C34878D82A}">
                    <a16:rowId xmlns:a16="http://schemas.microsoft.com/office/drawing/2014/main" val="1802499546"/>
                  </a:ext>
                </a:extLst>
              </a:tr>
              <a:tr h="519217">
                <a:tc gridSpan="12">
                  <a:txBody>
                    <a:bodyPr/>
                    <a:lstStyle/>
                    <a:p>
                      <a:endParaRPr lang="tr-TR" sz="1200" dirty="0">
                        <a:solidFill>
                          <a:schemeClr val="bg1"/>
                        </a:solidFill>
                      </a:endParaRPr>
                    </a:p>
                  </a:txBody>
                  <a:tcPr>
                    <a:lnT w="12700" cmpd="sng">
                      <a:noFill/>
                    </a:lnT>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hMerge="1">
                  <a:txBody>
                    <a:bodyPr/>
                    <a:lstStyle/>
                    <a:p>
                      <a:endParaRPr lang="tr-TR" sz="1200" dirty="0"/>
                    </a:p>
                  </a:txBody>
                  <a:tcPr>
                    <a:solidFill>
                      <a:srgbClr val="00B0F0"/>
                    </a:solidFill>
                  </a:tcPr>
                </a:tc>
                <a:tc rowSpan="4">
                  <a:txBody>
                    <a:bodyPr/>
                    <a:lstStyle/>
                    <a:p>
                      <a:pPr algn="ctr"/>
                      <a:r>
                        <a:rPr lang="tr-TR" sz="2400" dirty="0">
                          <a:solidFill>
                            <a:schemeClr val="bg1"/>
                          </a:solidFill>
                        </a:rPr>
                        <a:t>2022 AYT</a:t>
                      </a:r>
                    </a:p>
                  </a:txBody>
                  <a:tcPr vert="vert270">
                    <a:solidFill>
                      <a:srgbClr val="00B0F0"/>
                    </a:solidFill>
                  </a:tcPr>
                </a:tc>
                <a:tc>
                  <a:txBody>
                    <a:bodyPr/>
                    <a:lstStyle/>
                    <a:p>
                      <a:endParaRPr lang="tr-TR" sz="1200" dirty="0">
                        <a:solidFill>
                          <a:schemeClr val="bg1"/>
                        </a:solidFill>
                      </a:endParaRPr>
                    </a:p>
                  </a:txBody>
                  <a:tcPr>
                    <a:solidFill>
                      <a:srgbClr val="00B0F0"/>
                    </a:solidFill>
                  </a:tcPr>
                </a:tc>
                <a:tc>
                  <a:txBody>
                    <a:bodyPr/>
                    <a:lstStyle/>
                    <a:p>
                      <a:endParaRPr lang="tr-TR" sz="1200" dirty="0">
                        <a:solidFill>
                          <a:schemeClr val="bg1"/>
                        </a:solidFill>
                      </a:endParaRPr>
                    </a:p>
                  </a:txBody>
                  <a:tcPr>
                    <a:solidFill>
                      <a:srgbClr val="00B0F0"/>
                    </a:solidFill>
                  </a:tcPr>
                </a:tc>
                <a:extLst>
                  <a:ext uri="{0D108BD9-81ED-4DB2-BD59-A6C34878D82A}">
                    <a16:rowId xmlns:a16="http://schemas.microsoft.com/office/drawing/2014/main" val="237644351"/>
                  </a:ext>
                </a:extLst>
              </a:tr>
              <a:tr h="519217">
                <a:tc rowSpan="3">
                  <a:txBody>
                    <a:bodyPr/>
                    <a:lstStyle/>
                    <a:p>
                      <a:pPr algn="ctr"/>
                      <a:r>
                        <a:rPr lang="tr-TR" sz="2000" dirty="0">
                          <a:solidFill>
                            <a:schemeClr val="bg1"/>
                          </a:solidFill>
                        </a:rPr>
                        <a:t>2018 AYT</a:t>
                      </a:r>
                    </a:p>
                  </a:txBody>
                  <a:tcPr vert="vert270">
                    <a:solidFill>
                      <a:srgbClr val="FFFF00"/>
                    </a:solidFill>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dirty="0">
                          <a:solidFill>
                            <a:schemeClr val="bg1"/>
                          </a:solidFill>
                        </a:rPr>
                        <a:t>2019 AYT</a:t>
                      </a:r>
                    </a:p>
                    <a:p>
                      <a:endParaRPr lang="tr-TR" sz="1200" dirty="0">
                        <a:solidFill>
                          <a:schemeClr val="bg1"/>
                        </a:solidFill>
                      </a:endParaRPr>
                    </a:p>
                  </a:txBody>
                  <a:tcPr vert="vert270">
                    <a:solidFill>
                      <a:schemeClr val="accent2">
                        <a:lumMod val="40000"/>
                        <a:lumOff val="60000"/>
                      </a:schemeClr>
                    </a:solidFill>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dirty="0">
                          <a:solidFill>
                            <a:schemeClr val="bg1"/>
                          </a:solidFill>
                        </a:rPr>
                        <a:t>2020 AYT</a:t>
                      </a:r>
                    </a:p>
                    <a:p>
                      <a:endParaRPr lang="tr-TR" sz="1200" dirty="0">
                        <a:solidFill>
                          <a:schemeClr val="bg1"/>
                        </a:solidFill>
                      </a:endParaRPr>
                    </a:p>
                  </a:txBody>
                  <a:tcPr vert="vert270">
                    <a:solidFill>
                      <a:srgbClr val="0070C0"/>
                    </a:solidFill>
                  </a:tcPr>
                </a:tc>
                <a:tc>
                  <a:txBody>
                    <a:bodyPr/>
                    <a:lstStyle/>
                    <a:p>
                      <a:r>
                        <a:rPr lang="tr-TR" sz="1200" dirty="0">
                          <a:solidFill>
                            <a:schemeClr val="bg1"/>
                          </a:solidFill>
                        </a:rPr>
                        <a:t>MATEMATİK</a:t>
                      </a:r>
                    </a:p>
                  </a:txBody>
                  <a:tcPr/>
                </a:tc>
                <a:tc>
                  <a:txBody>
                    <a:bodyPr/>
                    <a:lstStyle/>
                    <a:p>
                      <a:r>
                        <a:rPr lang="tr-TR" sz="1200" dirty="0">
                          <a:solidFill>
                            <a:schemeClr val="bg1"/>
                          </a:solidFill>
                        </a:rPr>
                        <a:t>12,75</a:t>
                      </a:r>
                    </a:p>
                  </a:txBody>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dirty="0">
                          <a:solidFill>
                            <a:schemeClr val="bg1"/>
                          </a:solidFill>
                        </a:rPr>
                        <a:t>2021 AYT</a:t>
                      </a:r>
                    </a:p>
                    <a:p>
                      <a:endParaRPr lang="tr-TR" sz="1200" dirty="0">
                        <a:solidFill>
                          <a:schemeClr val="bg1"/>
                        </a:solidFill>
                      </a:endParaRPr>
                    </a:p>
                  </a:txBody>
                  <a:tcPr vert="vert270">
                    <a:solidFill>
                      <a:schemeClr val="accent3"/>
                    </a:solidFill>
                  </a:tcPr>
                </a:tc>
                <a:tc>
                  <a:txBody>
                    <a:bodyPr/>
                    <a:lstStyle/>
                    <a:p>
                      <a:r>
                        <a:rPr lang="tr-TR" sz="1200" dirty="0">
                          <a:solidFill>
                            <a:schemeClr val="bg1"/>
                          </a:solidFill>
                        </a:rPr>
                        <a:t>MATEMATİK</a:t>
                      </a:r>
                    </a:p>
                  </a:txBody>
                  <a:tcPr/>
                </a:tc>
                <a:tc>
                  <a:txBody>
                    <a:bodyPr/>
                    <a:lstStyle/>
                    <a:p>
                      <a:r>
                        <a:rPr lang="tr-TR" sz="1200" dirty="0">
                          <a:solidFill>
                            <a:schemeClr val="bg1"/>
                          </a:solidFill>
                        </a:rPr>
                        <a:t>8,38</a:t>
                      </a:r>
                    </a:p>
                  </a:txBody>
                  <a:tcPr/>
                </a:tc>
                <a:tc vMerge="1">
                  <a:txBody>
                    <a:bodyPr/>
                    <a:lstStyle/>
                    <a:p>
                      <a:endParaRPr lang="tr-TR" sz="1200" dirty="0"/>
                    </a:p>
                  </a:txBody>
                  <a:tcPr>
                    <a:solidFill>
                      <a:schemeClr val="accent1"/>
                    </a:solidFill>
                  </a:tcPr>
                </a:tc>
                <a:tc>
                  <a:txBody>
                    <a:bodyPr/>
                    <a:lstStyle/>
                    <a:p>
                      <a:r>
                        <a:rPr lang="tr-TR" sz="1200" dirty="0">
                          <a:solidFill>
                            <a:schemeClr val="bg1"/>
                          </a:solidFill>
                        </a:rPr>
                        <a:t>MATEMATİK</a:t>
                      </a:r>
                    </a:p>
                  </a:txBody>
                  <a:tcPr/>
                </a:tc>
                <a:tc>
                  <a:txBody>
                    <a:bodyPr/>
                    <a:lstStyle/>
                    <a:p>
                      <a:r>
                        <a:rPr lang="tr-TR" sz="1200" dirty="0">
                          <a:solidFill>
                            <a:schemeClr val="bg1"/>
                          </a:solidFill>
                        </a:rPr>
                        <a:t>14,06</a:t>
                      </a:r>
                    </a:p>
                  </a:txBody>
                  <a:tcPr/>
                </a:tc>
                <a:extLst>
                  <a:ext uri="{0D108BD9-81ED-4DB2-BD59-A6C34878D82A}">
                    <a16:rowId xmlns:a16="http://schemas.microsoft.com/office/drawing/2014/main" val="3736246791"/>
                  </a:ext>
                </a:extLst>
              </a:tr>
              <a:tr h="519217">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r>
                        <a:rPr lang="tr-TR" sz="1200" dirty="0">
                          <a:solidFill>
                            <a:schemeClr val="bg1"/>
                          </a:solidFill>
                        </a:rPr>
                        <a:t>FEN BİLİMLERİ</a:t>
                      </a:r>
                    </a:p>
                  </a:txBody>
                  <a:tcPr/>
                </a:tc>
                <a:tc>
                  <a:txBody>
                    <a:bodyPr/>
                    <a:lstStyle/>
                    <a:p>
                      <a:r>
                        <a:rPr lang="tr-TR" sz="1200" dirty="0">
                          <a:solidFill>
                            <a:schemeClr val="bg1"/>
                          </a:solidFill>
                        </a:rPr>
                        <a:t>10,14</a:t>
                      </a:r>
                    </a:p>
                  </a:txBody>
                  <a:tcPr/>
                </a:tc>
                <a:tc vMerge="1">
                  <a:txBody>
                    <a:bodyPr/>
                    <a:lstStyle/>
                    <a:p>
                      <a:endParaRPr lang="tr-TR" sz="1200" dirty="0"/>
                    </a:p>
                  </a:txBody>
                  <a:tcPr/>
                </a:tc>
                <a:tc>
                  <a:txBody>
                    <a:bodyPr/>
                    <a:lstStyle/>
                    <a:p>
                      <a:r>
                        <a:rPr lang="tr-TR" sz="1200" dirty="0">
                          <a:solidFill>
                            <a:schemeClr val="bg1"/>
                          </a:solidFill>
                        </a:rPr>
                        <a:t>FEN BİLİMLERİ</a:t>
                      </a:r>
                    </a:p>
                  </a:txBody>
                  <a:tcPr/>
                </a:tc>
                <a:tc>
                  <a:txBody>
                    <a:bodyPr/>
                    <a:lstStyle/>
                    <a:p>
                      <a:r>
                        <a:rPr lang="tr-TR" sz="1200" dirty="0">
                          <a:solidFill>
                            <a:schemeClr val="bg1"/>
                          </a:solidFill>
                        </a:rPr>
                        <a:t>8,57</a:t>
                      </a:r>
                    </a:p>
                  </a:txBody>
                  <a:tcPr/>
                </a:tc>
                <a:tc vMerge="1">
                  <a:txBody>
                    <a:bodyPr/>
                    <a:lstStyle/>
                    <a:p>
                      <a:endParaRPr lang="tr-TR" sz="1200" dirty="0"/>
                    </a:p>
                  </a:txBody>
                  <a:tcPr>
                    <a:solidFill>
                      <a:schemeClr val="accent1"/>
                    </a:solidFill>
                  </a:tcPr>
                </a:tc>
                <a:tc>
                  <a:txBody>
                    <a:bodyPr/>
                    <a:lstStyle/>
                    <a:p>
                      <a:r>
                        <a:rPr lang="tr-TR" sz="1200" dirty="0">
                          <a:solidFill>
                            <a:schemeClr val="bg1"/>
                          </a:solidFill>
                        </a:rPr>
                        <a:t>FEN BİLİMLERİ</a:t>
                      </a:r>
                    </a:p>
                  </a:txBody>
                  <a:tcPr/>
                </a:tc>
                <a:tc>
                  <a:txBody>
                    <a:bodyPr/>
                    <a:lstStyle/>
                    <a:p>
                      <a:r>
                        <a:rPr lang="tr-TR" sz="1200" dirty="0">
                          <a:solidFill>
                            <a:schemeClr val="bg1"/>
                          </a:solidFill>
                        </a:rPr>
                        <a:t>8,09</a:t>
                      </a:r>
                    </a:p>
                  </a:txBody>
                  <a:tcPr/>
                </a:tc>
                <a:extLst>
                  <a:ext uri="{0D108BD9-81ED-4DB2-BD59-A6C34878D82A}">
                    <a16:rowId xmlns:a16="http://schemas.microsoft.com/office/drawing/2014/main" val="791509582"/>
                  </a:ext>
                </a:extLst>
              </a:tr>
              <a:tr h="519217">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endParaRPr lang="tr-TR" sz="1200" dirty="0">
                        <a:solidFill>
                          <a:schemeClr val="bg1"/>
                        </a:solidFill>
                      </a:endParaRPr>
                    </a:p>
                  </a:txBody>
                  <a:tcPr/>
                </a:tc>
                <a:tc>
                  <a:txBody>
                    <a:bodyPr/>
                    <a:lstStyle/>
                    <a:p>
                      <a:endParaRPr lang="tr-TR" sz="1200" dirty="0">
                        <a:solidFill>
                          <a:schemeClr val="bg1"/>
                        </a:solidFill>
                      </a:endParaRPr>
                    </a:p>
                  </a:txBody>
                  <a:tcPr/>
                </a:tc>
                <a:tc vMerge="1">
                  <a:txBody>
                    <a:bodyPr/>
                    <a:lstStyle/>
                    <a:p>
                      <a:endParaRPr lang="tr-TR" sz="1200" dirty="0"/>
                    </a:p>
                  </a:txBody>
                  <a:tcPr/>
                </a:tc>
                <a:tc>
                  <a:txBody>
                    <a:bodyPr/>
                    <a:lstStyle/>
                    <a:p>
                      <a:r>
                        <a:rPr lang="tr-TR" sz="1200" dirty="0">
                          <a:solidFill>
                            <a:schemeClr val="bg1"/>
                          </a:solidFill>
                        </a:rPr>
                        <a:t>İNGİLİZCE</a:t>
                      </a:r>
                    </a:p>
                  </a:txBody>
                  <a:tcPr/>
                </a:tc>
                <a:tc>
                  <a:txBody>
                    <a:bodyPr/>
                    <a:lstStyle/>
                    <a:p>
                      <a:r>
                        <a:rPr lang="tr-TR" sz="1200" dirty="0">
                          <a:solidFill>
                            <a:schemeClr val="bg1"/>
                          </a:solidFill>
                        </a:rPr>
                        <a:t>0</a:t>
                      </a:r>
                    </a:p>
                  </a:txBody>
                  <a:tcPr/>
                </a:tc>
                <a:tc vMerge="1">
                  <a:txBody>
                    <a:bodyPr/>
                    <a:lstStyle/>
                    <a:p>
                      <a:endParaRPr lang="tr-TR" sz="1200" dirty="0"/>
                    </a:p>
                  </a:txBody>
                  <a:tcPr/>
                </a:tc>
                <a:tc>
                  <a:txBody>
                    <a:bodyPr/>
                    <a:lstStyle/>
                    <a:p>
                      <a:r>
                        <a:rPr lang="tr-TR" sz="1200" dirty="0">
                          <a:solidFill>
                            <a:schemeClr val="bg1"/>
                          </a:solidFill>
                        </a:rPr>
                        <a:t>İNGİLİZCE</a:t>
                      </a:r>
                    </a:p>
                  </a:txBody>
                  <a:tcPr/>
                </a:tc>
                <a:tc>
                  <a:txBody>
                    <a:bodyPr/>
                    <a:lstStyle/>
                    <a:p>
                      <a:endParaRPr lang="tr-TR" sz="1200" dirty="0">
                        <a:solidFill>
                          <a:schemeClr val="bg1"/>
                        </a:solidFill>
                      </a:endParaRPr>
                    </a:p>
                  </a:txBody>
                  <a:tcPr/>
                </a:tc>
                <a:tc vMerge="1">
                  <a:txBody>
                    <a:bodyPr/>
                    <a:lstStyle/>
                    <a:p>
                      <a:endParaRPr lang="tr-TR" sz="1200" dirty="0"/>
                    </a:p>
                  </a:txBody>
                  <a:tcPr>
                    <a:solidFill>
                      <a:schemeClr val="accent1"/>
                    </a:solidFill>
                  </a:tcPr>
                </a:tc>
                <a:tc>
                  <a:txBody>
                    <a:bodyPr/>
                    <a:lstStyle/>
                    <a:p>
                      <a:r>
                        <a:rPr lang="tr-TR" sz="1200" dirty="0">
                          <a:solidFill>
                            <a:schemeClr val="bg1"/>
                          </a:solidFill>
                        </a:rPr>
                        <a:t>İNGİLİZCE</a:t>
                      </a:r>
                    </a:p>
                  </a:txBody>
                  <a:tcPr/>
                </a:tc>
                <a:tc>
                  <a:txBody>
                    <a:bodyPr/>
                    <a:lstStyle/>
                    <a:p>
                      <a:endParaRPr lang="tr-TR" sz="1200" dirty="0">
                        <a:solidFill>
                          <a:schemeClr val="bg1"/>
                        </a:solidFill>
                      </a:endParaRPr>
                    </a:p>
                  </a:txBody>
                  <a:tcPr/>
                </a:tc>
                <a:extLst>
                  <a:ext uri="{0D108BD9-81ED-4DB2-BD59-A6C34878D82A}">
                    <a16:rowId xmlns:a16="http://schemas.microsoft.com/office/drawing/2014/main" val="489034296"/>
                  </a:ext>
                </a:extLst>
              </a:tr>
            </a:tbl>
          </a:graphicData>
        </a:graphic>
      </p:graphicFrame>
    </p:spTree>
    <p:extLst>
      <p:ext uri="{BB962C8B-B14F-4D97-AF65-F5344CB8AC3E}">
        <p14:creationId xmlns:p14="http://schemas.microsoft.com/office/powerpoint/2010/main" val="3903619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5274" y="1858720"/>
            <a:ext cx="8596668" cy="573741"/>
          </a:xfrm>
        </p:spPr>
        <p:style>
          <a:lnRef idx="1">
            <a:schemeClr val="accent1"/>
          </a:lnRef>
          <a:fillRef idx="3">
            <a:schemeClr val="accent1"/>
          </a:fillRef>
          <a:effectRef idx="2">
            <a:schemeClr val="accent1"/>
          </a:effectRef>
          <a:fontRef idx="minor">
            <a:schemeClr val="lt1"/>
          </a:fontRef>
        </p:style>
        <p:txBody>
          <a:bodyPr>
            <a:normAutofit/>
          </a:bodyPr>
          <a:lstStyle/>
          <a:p>
            <a:r>
              <a:rPr lang="tr-TR" sz="1800" dirty="0">
                <a:ln w="0"/>
                <a:solidFill>
                  <a:schemeClr val="tx1"/>
                </a:solidFill>
                <a:effectLst>
                  <a:outerShdw blurRad="38100" dist="19050" dir="2700000" algn="tl" rotWithShape="0">
                    <a:schemeClr val="dk1">
                      <a:alpha val="40000"/>
                    </a:schemeClr>
                  </a:outerShdw>
                </a:effectLst>
              </a:rPr>
              <a:t>Rehberlik Servisi Tarafından</a:t>
            </a:r>
          </a:p>
        </p:txBody>
      </p:sp>
      <p:sp>
        <p:nvSpPr>
          <p:cNvPr id="3" name="İçerik Yer Tutucusu 2"/>
          <p:cNvSpPr>
            <a:spLocks noGrp="1"/>
          </p:cNvSpPr>
          <p:nvPr>
            <p:ph idx="1"/>
          </p:nvPr>
        </p:nvSpPr>
        <p:spPr>
          <a:xfrm>
            <a:off x="675274" y="2644683"/>
            <a:ext cx="8596668" cy="3880773"/>
          </a:xfrm>
        </p:spPr>
        <p:txBody>
          <a:bodyPr/>
          <a:lstStyle/>
          <a:p>
            <a:pPr marL="0" lvl="0" indent="0">
              <a:lnSpc>
                <a:spcPct val="150000"/>
              </a:lnSpc>
              <a:buNone/>
            </a:pPr>
            <a:r>
              <a:rPr lang="tr-TR" dirty="0"/>
              <a:t>     </a:t>
            </a:r>
            <a:r>
              <a:rPr lang="tr-TR" i="1" u="sng" dirty="0"/>
              <a:t>Veliye yönelik: </a:t>
            </a:r>
          </a:p>
          <a:p>
            <a:pPr lvl="0">
              <a:lnSpc>
                <a:spcPct val="150000"/>
              </a:lnSpc>
            </a:pPr>
            <a:r>
              <a:rPr lang="tr-TR" dirty="0" err="1"/>
              <a:t>YKS’den</a:t>
            </a:r>
            <a:r>
              <a:rPr lang="tr-TR" dirty="0"/>
              <a:t> elde edilen verilerle, psikososyal eğitim verilmesi, </a:t>
            </a:r>
          </a:p>
          <a:p>
            <a:pPr lvl="0">
              <a:lnSpc>
                <a:spcPct val="150000"/>
              </a:lnSpc>
            </a:pPr>
            <a:r>
              <a:rPr lang="tr-TR" dirty="0"/>
              <a:t>Tüm 12.sınıf velilerine YKS ye yönelik bilgilendirme ve motivasyon çalışmaları düzenlenmesi, </a:t>
            </a:r>
          </a:p>
          <a:p>
            <a:pPr lvl="0">
              <a:lnSpc>
                <a:spcPct val="150000"/>
              </a:lnSpc>
            </a:pPr>
            <a:r>
              <a:rPr lang="tr-TR" dirty="0"/>
              <a:t>Tüm sınıf velilerine bilinçli teknoloji kullanımı konusunda eğitim verilmesi,</a:t>
            </a:r>
          </a:p>
          <a:p>
            <a:pPr lvl="0">
              <a:lnSpc>
                <a:spcPct val="150000"/>
              </a:lnSpc>
            </a:pPr>
            <a:r>
              <a:rPr lang="tr-TR" dirty="0"/>
              <a:t>Tüm velilerimize yönelik “dijital çağda ebeveyn olmak” konulu içerik paylaşımı yapılması. </a:t>
            </a:r>
          </a:p>
        </p:txBody>
      </p:sp>
      <p:sp>
        <p:nvSpPr>
          <p:cNvPr id="4" name="Dikdörtgen 3"/>
          <p:cNvSpPr/>
          <p:nvPr/>
        </p:nvSpPr>
        <p:spPr>
          <a:xfrm>
            <a:off x="820702" y="626476"/>
            <a:ext cx="8305812" cy="954107"/>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800" b="1" dirty="0">
                <a:solidFill>
                  <a:schemeClr val="tx1"/>
                </a:solidFill>
              </a:rPr>
              <a:t>Yapıldı ise YKS veri analizine yönelik somut  planlamalarınız?</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739939"/>
            <a:ext cx="854802" cy="727180"/>
          </a:xfrm>
          <a:prstGeom prst="rect">
            <a:avLst/>
          </a:prstGeom>
        </p:spPr>
      </p:pic>
      <p:pic>
        <p:nvPicPr>
          <p:cNvPr id="7" name="Resim 6">
            <a:extLst>
              <a:ext uri="{FF2B5EF4-FFF2-40B4-BE49-F238E27FC236}">
                <a16:creationId xmlns:a16="http://schemas.microsoft.com/office/drawing/2014/main" id="{70C528BB-6BE7-76AD-1065-E6B6748CE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71941" y="660007"/>
            <a:ext cx="1095947" cy="920576"/>
          </a:xfrm>
          <a:prstGeom prst="rect">
            <a:avLst/>
          </a:prstGeom>
        </p:spPr>
      </p:pic>
    </p:spTree>
    <p:extLst>
      <p:ext uri="{BB962C8B-B14F-4D97-AF65-F5344CB8AC3E}">
        <p14:creationId xmlns:p14="http://schemas.microsoft.com/office/powerpoint/2010/main" val="416620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30E5176-3494-7F8E-7C8A-E297C561E0F8}"/>
              </a:ext>
            </a:extLst>
          </p:cNvPr>
          <p:cNvSpPr txBox="1"/>
          <p:nvPr/>
        </p:nvSpPr>
        <p:spPr>
          <a:xfrm>
            <a:off x="618978" y="1447358"/>
            <a:ext cx="8539089" cy="4992842"/>
          </a:xfrm>
          <a:prstGeom prst="rect">
            <a:avLst/>
          </a:prstGeom>
          <a:noFill/>
        </p:spPr>
        <p:txBody>
          <a:bodyPr wrap="square">
            <a:spAutoFit/>
          </a:bodyPr>
          <a:lstStyle/>
          <a:p>
            <a:pPr marL="285750" indent="-285750">
              <a:lnSpc>
                <a:spcPct val="200000"/>
              </a:lnSpc>
              <a:buClr>
                <a:schemeClr val="accent1"/>
              </a:buClr>
              <a:buFont typeface="Wingdings" panose="05000000000000000000" pitchFamily="2" charset="2"/>
              <a:buChar char="Ø"/>
            </a:pPr>
            <a:r>
              <a:rPr lang="tr-TR" dirty="0"/>
              <a:t>YÜKSEK ÖĞRETİM KURUMLARINA DAHA ÇOK ÖĞRENCİ YERLEŞTİRME.</a:t>
            </a:r>
          </a:p>
          <a:p>
            <a:pPr marL="285750" indent="-285750">
              <a:lnSpc>
                <a:spcPct val="200000"/>
              </a:lnSpc>
              <a:buClr>
                <a:schemeClr val="accent1"/>
              </a:buClr>
              <a:buFont typeface="Wingdings" panose="05000000000000000000" pitchFamily="2" charset="2"/>
              <a:buChar char="Ø"/>
            </a:pPr>
            <a:r>
              <a:rPr lang="tr-TR" dirty="0"/>
              <a:t>TÜRKİYE GENELİNDE İLK YÜZE DAHA ÇOK ÖĞRENCİ YERLEŞTİRME.</a:t>
            </a:r>
          </a:p>
          <a:p>
            <a:pPr marL="285750" indent="-285750">
              <a:lnSpc>
                <a:spcPct val="200000"/>
              </a:lnSpc>
              <a:buClr>
                <a:schemeClr val="accent1"/>
              </a:buClr>
              <a:buFont typeface="Wingdings" panose="05000000000000000000" pitchFamily="2" charset="2"/>
              <a:buChar char="Ø"/>
            </a:pPr>
            <a:r>
              <a:rPr lang="tr-TR" dirty="0"/>
              <a:t>DERECEYE GİREBİLECEK ULUSAL VE ULUSLARASI  PROJE SAYISINI ARTIRMA.</a:t>
            </a:r>
          </a:p>
          <a:p>
            <a:pPr marL="285750" indent="-285750">
              <a:lnSpc>
                <a:spcPct val="200000"/>
              </a:lnSpc>
              <a:buClr>
                <a:schemeClr val="accent1"/>
              </a:buClr>
              <a:buFont typeface="Wingdings" panose="05000000000000000000" pitchFamily="2" charset="2"/>
              <a:buChar char="Ø"/>
            </a:pPr>
            <a:r>
              <a:rPr lang="tr-TR" dirty="0"/>
              <a:t>HER SINIF DÜZEYİNDE KOÇLUK SİSTEMİNİ UYGULAMAYA DEVAM ETME.</a:t>
            </a:r>
          </a:p>
          <a:p>
            <a:pPr marL="285750" indent="-285750">
              <a:lnSpc>
                <a:spcPct val="200000"/>
              </a:lnSpc>
              <a:buClr>
                <a:schemeClr val="accent1"/>
              </a:buClr>
              <a:buFont typeface="Wingdings" panose="05000000000000000000" pitchFamily="2" charset="2"/>
              <a:buChar char="Ø"/>
            </a:pPr>
            <a:r>
              <a:rPr lang="tr-TR" dirty="0"/>
              <a:t>AKADEMİK ÇALIŞMALAR YANINDA SOSYAL AKTİVİTELEREDE ZAMAN AYIRMAYA DEVAM EDECEĞİZ.</a:t>
            </a:r>
          </a:p>
          <a:p>
            <a:pPr marL="285750" indent="-285750">
              <a:lnSpc>
                <a:spcPct val="200000"/>
              </a:lnSpc>
              <a:buClr>
                <a:schemeClr val="accent1"/>
              </a:buClr>
              <a:buFont typeface="Wingdings" panose="05000000000000000000" pitchFamily="2" charset="2"/>
              <a:buChar char="Ø"/>
            </a:pPr>
            <a:r>
              <a:rPr lang="tr-TR" dirty="0"/>
              <a:t>SINIF SEVİYELERİNE GÖRE SINIF VELİ TOPLANTILARI YAPMA.</a:t>
            </a:r>
          </a:p>
          <a:p>
            <a:pPr marL="285750" indent="-285750">
              <a:lnSpc>
                <a:spcPct val="200000"/>
              </a:lnSpc>
              <a:buClr>
                <a:schemeClr val="accent1"/>
              </a:buClr>
              <a:buFont typeface="Wingdings" panose="05000000000000000000" pitchFamily="2" charset="2"/>
              <a:buChar char="Ø"/>
            </a:pPr>
            <a:r>
              <a:rPr lang="tr-TR" dirty="0"/>
              <a:t>YÜKSEK ÖĞRETİM KURUMLARINI ÖĞRENCİLERİMİZE TANITIM KAPSAMINDA GEZİLER DÜZENLEMEK.</a:t>
            </a:r>
          </a:p>
        </p:txBody>
      </p:sp>
    </p:spTree>
    <p:extLst>
      <p:ext uri="{BB962C8B-B14F-4D97-AF65-F5344CB8AC3E}">
        <p14:creationId xmlns:p14="http://schemas.microsoft.com/office/powerpoint/2010/main" val="423473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8195" y="2725365"/>
            <a:ext cx="8596668" cy="3880773"/>
          </a:xfrm>
        </p:spPr>
        <p:txBody>
          <a:bodyPr/>
          <a:lstStyle/>
          <a:p>
            <a:pPr lvl="0"/>
            <a:r>
              <a:rPr lang="tr-TR" dirty="0"/>
              <a:t>Tüm sınıf öğretmenlerimize yönelik, aylık yapılması planlanan Değerler Eğitimi faaliyetleri hakkında bilgilendirme yapılıp koordinasyon sağlanacaktır..</a:t>
            </a:r>
          </a:p>
          <a:p>
            <a:pPr lvl="0"/>
            <a:r>
              <a:rPr lang="tr-TR" dirty="0"/>
              <a:t>Sınıf öğretmenleri koordinesinde yapılan çalışmalar takip edilerek, öğrenci motivasyonunun sağlanması için ödüllendirme yapılacaktır.. </a:t>
            </a:r>
          </a:p>
        </p:txBody>
      </p:sp>
      <p:sp>
        <p:nvSpPr>
          <p:cNvPr id="4" name="Unvan 1"/>
          <p:cNvSpPr txBox="1">
            <a:spLocks/>
          </p:cNvSpPr>
          <p:nvPr/>
        </p:nvSpPr>
        <p:spPr>
          <a:xfrm>
            <a:off x="675274" y="1858720"/>
            <a:ext cx="8596668" cy="57374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dirty="0">
                <a:ln w="0"/>
                <a:solidFill>
                  <a:schemeClr val="tx1"/>
                </a:solidFill>
                <a:effectLst>
                  <a:outerShdw blurRad="38100" dist="19050" dir="2700000" algn="tl" rotWithShape="0">
                    <a:schemeClr val="dk1">
                      <a:alpha val="40000"/>
                    </a:schemeClr>
                  </a:outerShdw>
                </a:effectLst>
              </a:rPr>
              <a:t>Rehberlik Servisi Tarafından</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68953"/>
            <a:ext cx="838805" cy="975445"/>
          </a:xfrm>
          <a:prstGeom prst="rect">
            <a:avLst/>
          </a:prstGeom>
        </p:spPr>
      </p:pic>
      <p:sp>
        <p:nvSpPr>
          <p:cNvPr id="9" name="Dikdörtgen 8"/>
          <p:cNvSpPr/>
          <p:nvPr/>
        </p:nvSpPr>
        <p:spPr>
          <a:xfrm>
            <a:off x="938648" y="68953"/>
            <a:ext cx="7498545" cy="954107"/>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800" b="1" dirty="0">
                <a:solidFill>
                  <a:schemeClr val="tx1"/>
                </a:solidFill>
              </a:rPr>
              <a:t>Yapıldı ise YKS veri analizine yönelik somut  planlamalarınız?</a:t>
            </a:r>
          </a:p>
        </p:txBody>
      </p:sp>
      <p:pic>
        <p:nvPicPr>
          <p:cNvPr id="2" name="Resim 1">
            <a:extLst>
              <a:ext uri="{FF2B5EF4-FFF2-40B4-BE49-F238E27FC236}">
                <a16:creationId xmlns:a16="http://schemas.microsoft.com/office/drawing/2014/main" id="{42FF7CEA-F468-63D4-E90C-51F8C87E17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90164" y="68953"/>
            <a:ext cx="877393" cy="920576"/>
          </a:xfrm>
          <a:prstGeom prst="rect">
            <a:avLst/>
          </a:prstGeom>
        </p:spPr>
      </p:pic>
    </p:spTree>
    <p:extLst>
      <p:ext uri="{BB962C8B-B14F-4D97-AF65-F5344CB8AC3E}">
        <p14:creationId xmlns:p14="http://schemas.microsoft.com/office/powerpoint/2010/main" val="124214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5117" y="2703700"/>
            <a:ext cx="10515600" cy="4351338"/>
          </a:xfrm>
        </p:spPr>
        <p:txBody>
          <a:bodyPr/>
          <a:lstStyle/>
          <a:p>
            <a:pPr marL="0" indent="0">
              <a:lnSpc>
                <a:spcPct val="200000"/>
              </a:lnSpc>
              <a:buNone/>
            </a:pPr>
            <a:r>
              <a:rPr lang="tr-TR" dirty="0"/>
              <a:t>     </a:t>
            </a:r>
            <a:r>
              <a:rPr lang="tr-TR" i="1" u="sng" dirty="0"/>
              <a:t>Kariyer gelişimi Kapsamında: </a:t>
            </a:r>
          </a:p>
          <a:p>
            <a:pPr>
              <a:lnSpc>
                <a:spcPct val="200000"/>
              </a:lnSpc>
            </a:pPr>
            <a:r>
              <a:rPr lang="tr-TR" dirty="0"/>
              <a:t>Öğrencilere;</a:t>
            </a:r>
          </a:p>
          <a:p>
            <a:pPr>
              <a:lnSpc>
                <a:spcPct val="200000"/>
              </a:lnSpc>
            </a:pPr>
            <a:r>
              <a:rPr lang="tr-TR" dirty="0"/>
              <a:t>Mesleki hedef belirleme, </a:t>
            </a:r>
          </a:p>
          <a:p>
            <a:pPr>
              <a:lnSpc>
                <a:spcPct val="200000"/>
              </a:lnSpc>
            </a:pPr>
            <a:r>
              <a:rPr lang="tr-TR" dirty="0"/>
              <a:t>Meslek ile ilgi, değer, yetenek ve kişisel özellik ilişkisi,(akademik benlik kavramı ölçeği)</a:t>
            </a:r>
          </a:p>
          <a:p>
            <a:pPr>
              <a:lnSpc>
                <a:spcPct val="200000"/>
              </a:lnSpc>
            </a:pPr>
            <a:r>
              <a:rPr lang="tr-TR" dirty="0"/>
              <a:t>Meslek tanıtımları (3 haftada 3 meslek) konularında bilgi verilecektir.</a:t>
            </a:r>
          </a:p>
          <a:p>
            <a:endParaRPr lang="tr-TR" dirty="0"/>
          </a:p>
        </p:txBody>
      </p:sp>
      <p:sp>
        <p:nvSpPr>
          <p:cNvPr id="4" name="Unvan 1"/>
          <p:cNvSpPr txBox="1">
            <a:spLocks/>
          </p:cNvSpPr>
          <p:nvPr/>
        </p:nvSpPr>
        <p:spPr>
          <a:xfrm>
            <a:off x="605117" y="2030179"/>
            <a:ext cx="8596668" cy="57374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a:ln w="0"/>
                <a:solidFill>
                  <a:schemeClr val="tx1"/>
                </a:solidFill>
                <a:effectLst>
                  <a:outerShdw blurRad="38100" dist="19050" dir="2700000" algn="tl" rotWithShape="0">
                    <a:schemeClr val="dk1">
                      <a:alpha val="40000"/>
                    </a:schemeClr>
                  </a:outerShdw>
                </a:effectLst>
              </a:rPr>
              <a:t>Rehberlik Servisi Tarafından</a:t>
            </a:r>
            <a:endParaRPr lang="tr-TR" sz="1800" dirty="0">
              <a:ln w="0"/>
              <a:solidFill>
                <a:schemeClr val="tx1"/>
              </a:solidFill>
              <a:effectLst>
                <a:outerShdw blurRad="38100" dist="19050" dir="2700000" algn="tl" rotWithShape="0">
                  <a:schemeClr val="dk1">
                    <a:alpha val="40000"/>
                  </a:schemeClr>
                </a:outerShdw>
              </a:effectLst>
            </a:endParaRPr>
          </a:p>
        </p:txBody>
      </p:sp>
      <p:sp>
        <p:nvSpPr>
          <p:cNvPr id="6" name="Dikdörtgen 5"/>
          <p:cNvSpPr/>
          <p:nvPr/>
        </p:nvSpPr>
        <p:spPr>
          <a:xfrm>
            <a:off x="1208673" y="237129"/>
            <a:ext cx="7083680" cy="954107"/>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800" b="1" dirty="0">
                <a:solidFill>
                  <a:schemeClr val="tx1"/>
                </a:solidFill>
              </a:rPr>
              <a:t>Yapıldı ise YKS </a:t>
            </a:r>
            <a:r>
              <a:rPr lang="tr-TR" sz="2800" dirty="0">
                <a:ln w="0"/>
                <a:solidFill>
                  <a:schemeClr val="tx1"/>
                </a:solidFill>
                <a:effectLst>
                  <a:outerShdw blurRad="38100" dist="25400" dir="5400000" algn="ctr" rotWithShape="0">
                    <a:srgbClr val="6E747A">
                      <a:alpha val="43000"/>
                    </a:srgbClr>
                  </a:outerShdw>
                </a:effectLst>
              </a:rPr>
              <a:t>veri</a:t>
            </a:r>
            <a:r>
              <a:rPr lang="tr-TR" sz="2800" b="1" dirty="0">
                <a:solidFill>
                  <a:schemeClr val="tx1"/>
                </a:solidFill>
              </a:rPr>
              <a:t> analizine yönelik somut  planlamalarınız?</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309356"/>
            <a:ext cx="1303801" cy="975445"/>
          </a:xfrm>
          <a:prstGeom prst="rect">
            <a:avLst/>
          </a:prstGeom>
        </p:spPr>
      </p:pic>
      <p:pic>
        <p:nvPicPr>
          <p:cNvPr id="2" name="Resim 1">
            <a:extLst>
              <a:ext uri="{FF2B5EF4-FFF2-40B4-BE49-F238E27FC236}">
                <a16:creationId xmlns:a16="http://schemas.microsoft.com/office/drawing/2014/main" id="{4C4FB3F5-B9D9-2B64-8635-A81A67834C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2353" y="364225"/>
            <a:ext cx="1303801" cy="920576"/>
          </a:xfrm>
          <a:prstGeom prst="rect">
            <a:avLst/>
          </a:prstGeom>
        </p:spPr>
      </p:pic>
    </p:spTree>
    <p:extLst>
      <p:ext uri="{BB962C8B-B14F-4D97-AF65-F5344CB8AC3E}">
        <p14:creationId xmlns:p14="http://schemas.microsoft.com/office/powerpoint/2010/main" val="1861634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91667" y="1586848"/>
            <a:ext cx="8596668" cy="57374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dirty="0">
                <a:ln w="0"/>
                <a:solidFill>
                  <a:schemeClr val="tx1"/>
                </a:solidFill>
                <a:effectLst>
                  <a:outerShdw blurRad="38100" dist="19050" dir="2700000" algn="tl" rotWithShape="0">
                    <a:schemeClr val="dk1">
                      <a:alpha val="40000"/>
                    </a:schemeClr>
                  </a:outerShdw>
                </a:effectLst>
              </a:rPr>
              <a:t>Rehberlik Servisi Tarafından</a:t>
            </a:r>
          </a:p>
        </p:txBody>
      </p:sp>
      <p:sp>
        <p:nvSpPr>
          <p:cNvPr id="6" name="Dikdörtgen 5"/>
          <p:cNvSpPr/>
          <p:nvPr/>
        </p:nvSpPr>
        <p:spPr>
          <a:xfrm>
            <a:off x="1208673" y="237129"/>
            <a:ext cx="7083680" cy="954107"/>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800" dirty="0">
                <a:ln w="0"/>
                <a:solidFill>
                  <a:schemeClr val="tx1"/>
                </a:solidFill>
                <a:effectLst>
                  <a:outerShdw blurRad="38100" dist="25400" dir="5400000" algn="ctr" rotWithShape="0">
                    <a:srgbClr val="6E747A">
                      <a:alpha val="43000"/>
                    </a:srgbClr>
                  </a:outerShdw>
                </a:effectLst>
              </a:rPr>
              <a:t>Yapıldı ise YKS veri analizine yönelik somut  planlamalarınız?</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954" y="259297"/>
            <a:ext cx="1007426" cy="975445"/>
          </a:xfrm>
          <a:prstGeom prst="rect">
            <a:avLst/>
          </a:prstGeom>
        </p:spPr>
      </p:pic>
      <p:sp>
        <p:nvSpPr>
          <p:cNvPr id="10" name="İçerik Yer Tutucusu 2"/>
          <p:cNvSpPr>
            <a:spLocks noGrp="1"/>
          </p:cNvSpPr>
          <p:nvPr>
            <p:ph idx="1"/>
          </p:nvPr>
        </p:nvSpPr>
        <p:spPr>
          <a:xfrm>
            <a:off x="748731" y="2402636"/>
            <a:ext cx="8596668" cy="3880773"/>
          </a:xfrm>
        </p:spPr>
        <p:txBody>
          <a:bodyPr>
            <a:normAutofit fontScale="85000" lnSpcReduction="20000"/>
          </a:bodyPr>
          <a:lstStyle/>
          <a:p>
            <a:pPr marL="0" indent="0">
              <a:buNone/>
            </a:pPr>
            <a:r>
              <a:rPr lang="tr-TR" b="1" dirty="0"/>
              <a:t>   </a:t>
            </a:r>
            <a:r>
              <a:rPr lang="tr-TR" b="1" i="1" u="sng" dirty="0"/>
              <a:t>Öğrencilere Yönelik Grup Çalışmaları</a:t>
            </a:r>
            <a:endParaRPr lang="tr-TR" i="1" u="sng" dirty="0"/>
          </a:p>
          <a:p>
            <a:pPr marL="0" indent="0">
              <a:buNone/>
            </a:pPr>
            <a:r>
              <a:rPr lang="tr-TR" u="sng" dirty="0"/>
              <a:t>Bilgi verme çalışmaları kapsamında</a:t>
            </a:r>
          </a:p>
          <a:p>
            <a:pPr lvl="0"/>
            <a:r>
              <a:rPr lang="tr-TR" dirty="0"/>
              <a:t>Akademik gelişim,</a:t>
            </a:r>
          </a:p>
          <a:p>
            <a:r>
              <a:rPr lang="tr-TR" dirty="0"/>
              <a:t>Verimli ders çalışma teknikleri, </a:t>
            </a:r>
          </a:p>
          <a:p>
            <a:r>
              <a:rPr lang="tr-TR" dirty="0"/>
              <a:t>Motivasyon, </a:t>
            </a:r>
          </a:p>
          <a:p>
            <a:r>
              <a:rPr lang="tr-TR" dirty="0"/>
              <a:t>Devamsızlığı önleme, </a:t>
            </a:r>
          </a:p>
          <a:p>
            <a:r>
              <a:rPr lang="tr-TR" dirty="0"/>
              <a:t>Öğrenme stilleri, </a:t>
            </a:r>
          </a:p>
          <a:p>
            <a:r>
              <a:rPr lang="tr-TR" dirty="0"/>
              <a:t>Üst öğrenimde yararlanılacak burslar ve barınma olanakları, </a:t>
            </a:r>
          </a:p>
          <a:p>
            <a:r>
              <a:rPr lang="tr-TR" dirty="0"/>
              <a:t>Okulda seçilebilecek alan ve dallar, </a:t>
            </a:r>
          </a:p>
          <a:p>
            <a:r>
              <a:rPr lang="tr-TR" dirty="0"/>
              <a:t>Öz disiplin geliştirme, </a:t>
            </a:r>
          </a:p>
          <a:p>
            <a:r>
              <a:rPr lang="tr-TR" dirty="0"/>
              <a:t>Üst öğrenim kurumlarının tanıtılması, </a:t>
            </a:r>
          </a:p>
          <a:p>
            <a:r>
              <a:rPr lang="tr-TR" dirty="0"/>
              <a:t>Sınav kaygısı konularında bilgi verilecektir.</a:t>
            </a:r>
          </a:p>
        </p:txBody>
      </p:sp>
      <p:pic>
        <p:nvPicPr>
          <p:cNvPr id="2" name="Resim 1">
            <a:extLst>
              <a:ext uri="{FF2B5EF4-FFF2-40B4-BE49-F238E27FC236}">
                <a16:creationId xmlns:a16="http://schemas.microsoft.com/office/drawing/2014/main" id="{7335A483-CFFA-FAF6-0967-CF9BD98580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68006" y="237129"/>
            <a:ext cx="1182431" cy="920576"/>
          </a:xfrm>
          <a:prstGeom prst="rect">
            <a:avLst/>
          </a:prstGeom>
        </p:spPr>
      </p:pic>
    </p:spTree>
    <p:extLst>
      <p:ext uri="{BB962C8B-B14F-4D97-AF65-F5344CB8AC3E}">
        <p14:creationId xmlns:p14="http://schemas.microsoft.com/office/powerpoint/2010/main" val="1800869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91667" y="1586848"/>
            <a:ext cx="8596668" cy="57374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a:ln w="0"/>
                <a:solidFill>
                  <a:schemeClr val="tx1"/>
                </a:solidFill>
                <a:effectLst>
                  <a:outerShdw blurRad="38100" dist="19050" dir="2700000" algn="tl" rotWithShape="0">
                    <a:schemeClr val="dk1">
                      <a:alpha val="40000"/>
                    </a:schemeClr>
                  </a:outerShdw>
                </a:effectLst>
              </a:rPr>
              <a:t>Rehberlik Servisi Tarafından</a:t>
            </a:r>
            <a:endParaRPr lang="tr-TR" sz="1800" dirty="0">
              <a:ln w="0"/>
              <a:solidFill>
                <a:schemeClr val="tx1"/>
              </a:solidFill>
              <a:effectLst>
                <a:outerShdw blurRad="38100" dist="19050" dir="2700000" algn="tl" rotWithShape="0">
                  <a:schemeClr val="dk1">
                    <a:alpha val="40000"/>
                  </a:schemeClr>
                </a:outerShdw>
              </a:effectLst>
            </a:endParaRPr>
          </a:p>
        </p:txBody>
      </p:sp>
      <p:sp>
        <p:nvSpPr>
          <p:cNvPr id="6" name="Dikdörtgen 5"/>
          <p:cNvSpPr/>
          <p:nvPr/>
        </p:nvSpPr>
        <p:spPr>
          <a:xfrm>
            <a:off x="1262399" y="94763"/>
            <a:ext cx="7083680" cy="95410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r>
              <a:rPr lang="tr-TR" sz="2800" dirty="0">
                <a:ln w="0"/>
                <a:solidFill>
                  <a:schemeClr val="tx1"/>
                </a:solidFill>
                <a:effectLst>
                  <a:outerShdw blurRad="38100" dist="25400" dir="5400000" algn="ctr" rotWithShape="0">
                    <a:srgbClr val="6E747A">
                      <a:alpha val="43000"/>
                    </a:srgbClr>
                  </a:outerShdw>
                </a:effectLst>
              </a:rPr>
              <a:t>Yapıldı</a:t>
            </a:r>
            <a:r>
              <a:rPr lang="tr-TR" sz="2800" b="1" dirty="0">
                <a:solidFill>
                  <a:schemeClr val="tx1"/>
                </a:solidFill>
              </a:rPr>
              <a:t> ise YKS veri analizine yönelik somut  planlamalarınız?</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3" y="0"/>
            <a:ext cx="1007426" cy="975445"/>
          </a:xfrm>
          <a:prstGeom prst="rect">
            <a:avLst/>
          </a:prstGeom>
        </p:spPr>
      </p:pic>
      <p:sp>
        <p:nvSpPr>
          <p:cNvPr id="9" name="İçerik Yer Tutucusu 2"/>
          <p:cNvSpPr>
            <a:spLocks noGrp="1"/>
          </p:cNvSpPr>
          <p:nvPr>
            <p:ph idx="1"/>
          </p:nvPr>
        </p:nvSpPr>
        <p:spPr>
          <a:xfrm>
            <a:off x="591667" y="2384706"/>
            <a:ext cx="8596668" cy="3880773"/>
          </a:xfrm>
        </p:spPr>
        <p:txBody>
          <a:bodyPr>
            <a:normAutofit/>
          </a:bodyPr>
          <a:lstStyle/>
          <a:p>
            <a:pPr marL="0" lvl="0" indent="0">
              <a:buNone/>
            </a:pPr>
            <a:r>
              <a:rPr lang="tr-TR" dirty="0"/>
              <a:t>    </a:t>
            </a:r>
            <a:r>
              <a:rPr lang="tr-TR" b="1" i="1" u="sng" dirty="0"/>
              <a:t>Öğrencilere yönelik sosyal duygusal gelişim alanında:</a:t>
            </a:r>
          </a:p>
          <a:p>
            <a:r>
              <a:rPr lang="tr-TR" dirty="0"/>
              <a:t>Teknoloji bağımlılığı, </a:t>
            </a:r>
          </a:p>
          <a:p>
            <a:r>
              <a:rPr lang="tr-TR" dirty="0"/>
              <a:t>Akran zorbalığı,</a:t>
            </a:r>
          </a:p>
          <a:p>
            <a:r>
              <a:rPr lang="tr-TR" dirty="0"/>
              <a:t>Özgüven geliştirme, </a:t>
            </a:r>
          </a:p>
          <a:p>
            <a:r>
              <a:rPr lang="tr-TR" dirty="0"/>
              <a:t>Bilinçli teknoloji kullanımı, </a:t>
            </a:r>
          </a:p>
          <a:p>
            <a:r>
              <a:rPr lang="tr-TR" dirty="0"/>
              <a:t>Madde bağımlılığı,</a:t>
            </a:r>
          </a:p>
          <a:p>
            <a:r>
              <a:rPr lang="tr-TR" dirty="0"/>
              <a:t>Psikolojik sağlamlık, </a:t>
            </a:r>
          </a:p>
          <a:p>
            <a:r>
              <a:rPr lang="tr-TR" dirty="0"/>
              <a:t>Geleceği planlama konularında bilgi verilecektir.</a:t>
            </a:r>
          </a:p>
        </p:txBody>
      </p:sp>
      <p:pic>
        <p:nvPicPr>
          <p:cNvPr id="2" name="Resim 1">
            <a:extLst>
              <a:ext uri="{FF2B5EF4-FFF2-40B4-BE49-F238E27FC236}">
                <a16:creationId xmlns:a16="http://schemas.microsoft.com/office/drawing/2014/main" id="{FBA7932E-4266-EA6B-8E87-1EEB6982B7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99649" y="132233"/>
            <a:ext cx="877393" cy="920576"/>
          </a:xfrm>
          <a:prstGeom prst="rect">
            <a:avLst/>
          </a:prstGeom>
        </p:spPr>
      </p:pic>
    </p:spTree>
    <p:extLst>
      <p:ext uri="{BB962C8B-B14F-4D97-AF65-F5344CB8AC3E}">
        <p14:creationId xmlns:p14="http://schemas.microsoft.com/office/powerpoint/2010/main" val="3008903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91667" y="1586848"/>
            <a:ext cx="8596668" cy="57374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a:ln w="0"/>
                <a:solidFill>
                  <a:schemeClr val="tx1"/>
                </a:solidFill>
                <a:effectLst>
                  <a:outerShdw blurRad="38100" dist="19050" dir="2700000" algn="tl" rotWithShape="0">
                    <a:schemeClr val="dk1">
                      <a:alpha val="40000"/>
                    </a:schemeClr>
                  </a:outerShdw>
                </a:effectLst>
              </a:rPr>
              <a:t>Rehberlik Servisi Tarafından</a:t>
            </a:r>
            <a:endParaRPr lang="tr-TR" sz="1800" dirty="0">
              <a:ln w="0"/>
              <a:solidFill>
                <a:schemeClr val="tx1"/>
              </a:solidFill>
              <a:effectLst>
                <a:outerShdw blurRad="38100" dist="19050" dir="2700000" algn="tl" rotWithShape="0">
                  <a:schemeClr val="dk1">
                    <a:alpha val="40000"/>
                  </a:schemeClr>
                </a:outerShdw>
              </a:effectLst>
            </a:endParaRPr>
          </a:p>
        </p:txBody>
      </p:sp>
      <p:sp>
        <p:nvSpPr>
          <p:cNvPr id="6" name="Dikdörtgen 5"/>
          <p:cNvSpPr/>
          <p:nvPr/>
        </p:nvSpPr>
        <p:spPr>
          <a:xfrm>
            <a:off x="1208673" y="237129"/>
            <a:ext cx="6941806"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b="1" dirty="0">
                <a:solidFill>
                  <a:schemeClr val="accent1">
                    <a:lumMod val="60000"/>
                    <a:lumOff val="40000"/>
                  </a:schemeClr>
                </a:solidFill>
              </a:rPr>
              <a:t>Yapıldı ise YKS veri analizine yönelik somut  </a:t>
            </a:r>
            <a:r>
              <a:rPr lang="tr-TR" sz="2800" dirty="0">
                <a:ln w="0"/>
                <a:solidFill>
                  <a:schemeClr val="accent1"/>
                </a:solidFill>
                <a:effectLst>
                  <a:outerShdw blurRad="38100" dist="25400" dir="5400000" algn="ctr" rotWithShape="0">
                    <a:srgbClr val="6E747A">
                      <a:alpha val="43000"/>
                    </a:srgbClr>
                  </a:outerShdw>
                </a:effectLst>
              </a:rPr>
              <a:t>planlamalarınız</a:t>
            </a:r>
            <a:r>
              <a:rPr lang="tr-TR" sz="2800" b="1" dirty="0">
                <a:solidFill>
                  <a:schemeClr val="accent1">
                    <a:lumMod val="60000"/>
                    <a:lumOff val="40000"/>
                  </a:schemeClr>
                </a:solidFill>
              </a:rPr>
              <a:t>?</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3" y="215791"/>
            <a:ext cx="1007426" cy="975445"/>
          </a:xfrm>
          <a:prstGeom prst="rect">
            <a:avLst/>
          </a:prstGeom>
        </p:spPr>
      </p:pic>
      <p:sp>
        <p:nvSpPr>
          <p:cNvPr id="10" name="İçerik Yer Tutucusu 2"/>
          <p:cNvSpPr>
            <a:spLocks noGrp="1"/>
          </p:cNvSpPr>
          <p:nvPr>
            <p:ph idx="1"/>
          </p:nvPr>
        </p:nvSpPr>
        <p:spPr>
          <a:xfrm>
            <a:off x="605116" y="2493543"/>
            <a:ext cx="8596668" cy="3880773"/>
          </a:xfrm>
        </p:spPr>
        <p:txBody>
          <a:bodyPr>
            <a:normAutofit/>
          </a:bodyPr>
          <a:lstStyle/>
          <a:p>
            <a:pPr marL="0" indent="0">
              <a:buNone/>
            </a:pPr>
            <a:r>
              <a:rPr lang="tr-TR" b="1" u="sng" dirty="0"/>
              <a:t>Öğrencilere Yönelik Bireysel  çalışmalar</a:t>
            </a:r>
            <a:endParaRPr lang="tr-TR" dirty="0"/>
          </a:p>
          <a:p>
            <a:r>
              <a:rPr lang="tr-TR" dirty="0"/>
              <a:t>Sınav kaygısı, </a:t>
            </a:r>
          </a:p>
          <a:p>
            <a:r>
              <a:rPr lang="tr-TR" dirty="0"/>
              <a:t>Okuldaki fiziksel imkanlar, </a:t>
            </a:r>
          </a:p>
          <a:p>
            <a:r>
              <a:rPr lang="tr-TR" dirty="0"/>
              <a:t>Öz disiplin geliştirme, </a:t>
            </a:r>
          </a:p>
          <a:p>
            <a:r>
              <a:rPr lang="tr-TR" dirty="0"/>
              <a:t>Verimli ders çalışma, </a:t>
            </a:r>
          </a:p>
          <a:p>
            <a:r>
              <a:rPr lang="tr-TR" dirty="0"/>
              <a:t>Okul ve çevresindeki eğitim olanakları, </a:t>
            </a:r>
          </a:p>
          <a:p>
            <a:r>
              <a:rPr lang="tr-TR" dirty="0"/>
              <a:t>Devamsızlık nedenleri, </a:t>
            </a:r>
          </a:p>
          <a:p>
            <a:pPr marL="0" indent="0">
              <a:buNone/>
            </a:pPr>
            <a:endParaRPr lang="tr-TR" dirty="0"/>
          </a:p>
        </p:txBody>
      </p:sp>
      <p:pic>
        <p:nvPicPr>
          <p:cNvPr id="2" name="Resim 1">
            <a:extLst>
              <a:ext uri="{FF2B5EF4-FFF2-40B4-BE49-F238E27FC236}">
                <a16:creationId xmlns:a16="http://schemas.microsoft.com/office/drawing/2014/main" id="{10A51963-7A10-4741-514D-739FE08500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24391" y="270660"/>
            <a:ext cx="877393" cy="920576"/>
          </a:xfrm>
          <a:prstGeom prst="rect">
            <a:avLst/>
          </a:prstGeom>
        </p:spPr>
      </p:pic>
    </p:spTree>
    <p:extLst>
      <p:ext uri="{BB962C8B-B14F-4D97-AF65-F5344CB8AC3E}">
        <p14:creationId xmlns:p14="http://schemas.microsoft.com/office/powerpoint/2010/main" val="1404978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91667" y="1586848"/>
            <a:ext cx="8596668" cy="57374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dirty="0">
                <a:ln w="0"/>
                <a:solidFill>
                  <a:schemeClr val="tx1"/>
                </a:solidFill>
                <a:effectLst>
                  <a:outerShdw blurRad="38100" dist="19050" dir="2700000" algn="tl" rotWithShape="0">
                    <a:schemeClr val="dk1">
                      <a:alpha val="40000"/>
                    </a:schemeClr>
                  </a:outerShdw>
                </a:effectLst>
              </a:rPr>
              <a:t>Rehberlik Servisi Tarafından</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3" y="0"/>
            <a:ext cx="1007426" cy="975445"/>
          </a:xfrm>
          <a:prstGeom prst="rect">
            <a:avLst/>
          </a:prstGeom>
        </p:spPr>
      </p:pic>
      <p:pic>
        <p:nvPicPr>
          <p:cNvPr id="8" name="Resim 7"/>
          <p:cNvPicPr>
            <a:picLocks noChangeAspect="1"/>
          </p:cNvPicPr>
          <p:nvPr/>
        </p:nvPicPr>
        <p:blipFill>
          <a:blip r:embed="rId3"/>
          <a:stretch>
            <a:fillRect/>
          </a:stretch>
        </p:blipFill>
        <p:spPr>
          <a:xfrm>
            <a:off x="8150479" y="54869"/>
            <a:ext cx="1194920" cy="920576"/>
          </a:xfrm>
          <a:prstGeom prst="rect">
            <a:avLst/>
          </a:prstGeom>
        </p:spPr>
      </p:pic>
      <p:sp>
        <p:nvSpPr>
          <p:cNvPr id="9" name="İçerik Yer Tutucusu 2"/>
          <p:cNvSpPr>
            <a:spLocks noGrp="1"/>
          </p:cNvSpPr>
          <p:nvPr>
            <p:ph idx="1"/>
          </p:nvPr>
        </p:nvSpPr>
        <p:spPr/>
        <p:txBody>
          <a:bodyPr>
            <a:normAutofit/>
          </a:bodyPr>
          <a:lstStyle/>
          <a:p>
            <a:pPr marL="0" indent="0">
              <a:buNone/>
            </a:pPr>
            <a:r>
              <a:rPr lang="tr-TR" b="1" u="sng" dirty="0"/>
              <a:t>Öğrencilere Yönelik Bireysel  çalışmalar</a:t>
            </a:r>
            <a:endParaRPr lang="tr-TR" dirty="0"/>
          </a:p>
          <a:p>
            <a:r>
              <a:rPr lang="tr-TR" dirty="0"/>
              <a:t>Motivasyon, </a:t>
            </a:r>
          </a:p>
          <a:p>
            <a:r>
              <a:rPr lang="tr-TR" dirty="0"/>
              <a:t>Yurt dışı eğitim olanakları, </a:t>
            </a:r>
          </a:p>
          <a:p>
            <a:r>
              <a:rPr lang="tr-TR" dirty="0"/>
              <a:t>Zaman yönetimi, </a:t>
            </a:r>
          </a:p>
          <a:p>
            <a:r>
              <a:rPr lang="tr-TR" dirty="0"/>
              <a:t>Hedef belirleme, </a:t>
            </a:r>
          </a:p>
          <a:p>
            <a:r>
              <a:rPr lang="tr-TR" dirty="0"/>
              <a:t>Çalışma programı</a:t>
            </a:r>
          </a:p>
          <a:p>
            <a:r>
              <a:rPr lang="tr-TR" dirty="0"/>
              <a:t>İletişim teknikleri ve empati</a:t>
            </a:r>
          </a:p>
          <a:p>
            <a:r>
              <a:rPr lang="tr-TR" dirty="0"/>
              <a:t>Öfke kontrolü konularında bilgi verilecektir.</a:t>
            </a:r>
          </a:p>
        </p:txBody>
      </p:sp>
      <p:sp>
        <p:nvSpPr>
          <p:cNvPr id="10" name="Dikdörtgen 9"/>
          <p:cNvSpPr/>
          <p:nvPr/>
        </p:nvSpPr>
        <p:spPr>
          <a:xfrm>
            <a:off x="1208673" y="237129"/>
            <a:ext cx="6941806"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b="1" dirty="0">
                <a:solidFill>
                  <a:schemeClr val="accent1">
                    <a:lumMod val="60000"/>
                    <a:lumOff val="40000"/>
                  </a:schemeClr>
                </a:solidFill>
              </a:rPr>
              <a:t>Yapıldı ise YKS veri analizine yönelik somut  </a:t>
            </a:r>
            <a:r>
              <a:rPr lang="tr-TR" sz="2800" dirty="0">
                <a:ln w="0"/>
                <a:solidFill>
                  <a:schemeClr val="accent1"/>
                </a:solidFill>
                <a:effectLst>
                  <a:outerShdw blurRad="38100" dist="25400" dir="5400000" algn="ctr" rotWithShape="0">
                    <a:srgbClr val="6E747A">
                      <a:alpha val="43000"/>
                    </a:srgbClr>
                  </a:outerShdw>
                </a:effectLst>
              </a:rPr>
              <a:t>planlamalarınız</a:t>
            </a:r>
            <a:r>
              <a:rPr lang="tr-TR" sz="2800" b="1" dirty="0">
                <a:solidFill>
                  <a:schemeClr val="accent1">
                    <a:lumMod val="60000"/>
                    <a:lumOff val="40000"/>
                  </a:schemeClr>
                </a:solidFill>
              </a:rPr>
              <a:t>?</a:t>
            </a:r>
          </a:p>
        </p:txBody>
      </p:sp>
      <p:pic>
        <p:nvPicPr>
          <p:cNvPr id="2" name="Resim 1">
            <a:extLst>
              <a:ext uri="{FF2B5EF4-FFF2-40B4-BE49-F238E27FC236}">
                <a16:creationId xmlns:a16="http://schemas.microsoft.com/office/drawing/2014/main" id="{8C5E6024-38EA-2F32-91D7-41E2CC5352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94742" y="54869"/>
            <a:ext cx="877393" cy="920576"/>
          </a:xfrm>
          <a:prstGeom prst="rect">
            <a:avLst/>
          </a:prstGeom>
        </p:spPr>
      </p:pic>
    </p:spTree>
    <p:extLst>
      <p:ext uri="{BB962C8B-B14F-4D97-AF65-F5344CB8AC3E}">
        <p14:creationId xmlns:p14="http://schemas.microsoft.com/office/powerpoint/2010/main" val="423146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1031"/>
            <a:ext cx="677333" cy="65583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50" y="107575"/>
            <a:ext cx="577166" cy="695817"/>
          </a:xfrm>
          <a:prstGeom prst="rect">
            <a:avLst/>
          </a:prstGeom>
        </p:spPr>
      </p:pic>
      <p:pic>
        <p:nvPicPr>
          <p:cNvPr id="3" name="Resim 2"/>
          <p:cNvPicPr>
            <a:picLocks noChangeAspect="1"/>
          </p:cNvPicPr>
          <p:nvPr/>
        </p:nvPicPr>
        <p:blipFill>
          <a:blip r:embed="rId4"/>
          <a:stretch>
            <a:fillRect/>
          </a:stretch>
        </p:blipFill>
        <p:spPr>
          <a:xfrm>
            <a:off x="444872" y="1183621"/>
            <a:ext cx="8609482" cy="5208213"/>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
        <p:nvSpPr>
          <p:cNvPr id="8" name="Unvan 1"/>
          <p:cNvSpPr txBox="1">
            <a:spLocks/>
          </p:cNvSpPr>
          <p:nvPr/>
        </p:nvSpPr>
        <p:spPr>
          <a:xfrm>
            <a:off x="851647" y="199865"/>
            <a:ext cx="7808259" cy="67056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LİSESİLİSESİ 2022-2023 YILI MEB OKUL ORTAKLIĞI PROJESİ EYLEM PLANI</a:t>
            </a:r>
          </a:p>
        </p:txBody>
      </p:sp>
    </p:spTree>
    <p:extLst>
      <p:ext uri="{BB962C8B-B14F-4D97-AF65-F5344CB8AC3E}">
        <p14:creationId xmlns:p14="http://schemas.microsoft.com/office/powerpoint/2010/main" val="175638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591667" y="1586848"/>
            <a:ext cx="8596668" cy="57374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1800">
                <a:ln w="0"/>
                <a:solidFill>
                  <a:schemeClr val="tx1"/>
                </a:solidFill>
                <a:effectLst>
                  <a:outerShdw blurRad="38100" dist="19050" dir="2700000" algn="tl" rotWithShape="0">
                    <a:schemeClr val="dk1">
                      <a:alpha val="40000"/>
                    </a:schemeClr>
                  </a:outerShdw>
                </a:effectLst>
              </a:rPr>
              <a:t>Rehberlik Servisi Tarafından</a:t>
            </a:r>
            <a:endParaRPr lang="tr-TR" sz="1800" dirty="0">
              <a:ln w="0"/>
              <a:solidFill>
                <a:schemeClr val="tx1"/>
              </a:solidFill>
              <a:effectLst>
                <a:outerShdw blurRad="38100" dist="19050" dir="2700000" algn="tl" rotWithShape="0">
                  <a:schemeClr val="dk1">
                    <a:alpha val="40000"/>
                  </a:schemeClr>
                </a:outerShdw>
              </a:effectLst>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03" y="0"/>
            <a:ext cx="1007426" cy="975445"/>
          </a:xfrm>
          <a:prstGeom prst="rect">
            <a:avLst/>
          </a:prstGeom>
        </p:spPr>
      </p:pic>
      <p:pic>
        <p:nvPicPr>
          <p:cNvPr id="8" name="Resim 7"/>
          <p:cNvPicPr>
            <a:picLocks noChangeAspect="1"/>
          </p:cNvPicPr>
          <p:nvPr/>
        </p:nvPicPr>
        <p:blipFill>
          <a:blip r:embed="rId3"/>
          <a:stretch>
            <a:fillRect/>
          </a:stretch>
        </p:blipFill>
        <p:spPr>
          <a:xfrm>
            <a:off x="8150479" y="54869"/>
            <a:ext cx="1194920" cy="920576"/>
          </a:xfrm>
          <a:prstGeom prst="rect">
            <a:avLst/>
          </a:prstGeom>
        </p:spPr>
      </p:pic>
      <p:sp>
        <p:nvSpPr>
          <p:cNvPr id="10" name="İçerik Yer Tutucusu 2"/>
          <p:cNvSpPr>
            <a:spLocks noGrp="1"/>
          </p:cNvSpPr>
          <p:nvPr>
            <p:ph idx="1"/>
          </p:nvPr>
        </p:nvSpPr>
        <p:spPr>
          <a:xfrm>
            <a:off x="591667" y="2456424"/>
            <a:ext cx="8596668" cy="3880773"/>
          </a:xfrm>
        </p:spPr>
        <p:txBody>
          <a:bodyPr/>
          <a:lstStyle/>
          <a:p>
            <a:pPr marL="0" indent="0">
              <a:buNone/>
            </a:pPr>
            <a:r>
              <a:rPr lang="tr-TR" b="1" u="sng" dirty="0"/>
              <a:t>Öğrencilere Yönelik Bireysel  çalışmalar</a:t>
            </a:r>
            <a:endParaRPr lang="tr-TR" dirty="0"/>
          </a:p>
          <a:p>
            <a:r>
              <a:rPr lang="tr-TR" dirty="0"/>
              <a:t>Aile, </a:t>
            </a:r>
          </a:p>
          <a:p>
            <a:r>
              <a:rPr lang="tr-TR" dirty="0"/>
              <a:t>Sosyal uyum, </a:t>
            </a:r>
          </a:p>
          <a:p>
            <a:r>
              <a:rPr lang="tr-TR" dirty="0"/>
              <a:t>Arkadaşlık ilişkileri, </a:t>
            </a:r>
          </a:p>
          <a:p>
            <a:r>
              <a:rPr lang="tr-TR" dirty="0"/>
              <a:t>Psikolojik uyum, </a:t>
            </a:r>
          </a:p>
          <a:p>
            <a:r>
              <a:rPr lang="tr-TR" dirty="0"/>
              <a:t>Davranış sorunları, konularında bilgi verilecektir.</a:t>
            </a:r>
          </a:p>
        </p:txBody>
      </p:sp>
      <p:sp>
        <p:nvSpPr>
          <p:cNvPr id="9" name="Dikdörtgen 8"/>
          <p:cNvSpPr/>
          <p:nvPr/>
        </p:nvSpPr>
        <p:spPr>
          <a:xfrm>
            <a:off x="1208673" y="237129"/>
            <a:ext cx="6941806"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b="1" dirty="0">
                <a:solidFill>
                  <a:schemeClr val="accent1">
                    <a:lumMod val="60000"/>
                    <a:lumOff val="40000"/>
                  </a:schemeClr>
                </a:solidFill>
              </a:rPr>
              <a:t>Yapıldı ise YKS veri analizine yönelik somut  </a:t>
            </a:r>
            <a:r>
              <a:rPr lang="tr-TR" sz="2800" dirty="0">
                <a:ln w="0"/>
                <a:solidFill>
                  <a:schemeClr val="accent1"/>
                </a:solidFill>
                <a:effectLst>
                  <a:outerShdw blurRad="38100" dist="25400" dir="5400000" algn="ctr" rotWithShape="0">
                    <a:srgbClr val="6E747A">
                      <a:alpha val="43000"/>
                    </a:srgbClr>
                  </a:outerShdw>
                </a:effectLst>
              </a:rPr>
              <a:t>planlamalarınız</a:t>
            </a:r>
            <a:r>
              <a:rPr lang="tr-TR" sz="2800" b="1" dirty="0">
                <a:solidFill>
                  <a:schemeClr val="accent1">
                    <a:lumMod val="60000"/>
                    <a:lumOff val="40000"/>
                  </a:schemeClr>
                </a:solidFill>
              </a:rPr>
              <a:t>?</a:t>
            </a:r>
          </a:p>
        </p:txBody>
      </p:sp>
      <p:pic>
        <p:nvPicPr>
          <p:cNvPr id="2" name="Resim 1">
            <a:extLst>
              <a:ext uri="{FF2B5EF4-FFF2-40B4-BE49-F238E27FC236}">
                <a16:creationId xmlns:a16="http://schemas.microsoft.com/office/drawing/2014/main" id="{100CED24-226D-2CB0-DD9C-AABD4AC284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94742" y="54869"/>
            <a:ext cx="877393" cy="920576"/>
          </a:xfrm>
          <a:prstGeom prst="rect">
            <a:avLst/>
          </a:prstGeom>
        </p:spPr>
      </p:pic>
    </p:spTree>
    <p:extLst>
      <p:ext uri="{BB962C8B-B14F-4D97-AF65-F5344CB8AC3E}">
        <p14:creationId xmlns:p14="http://schemas.microsoft.com/office/powerpoint/2010/main" val="1266455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284" y="226459"/>
            <a:ext cx="1007426" cy="975445"/>
          </a:xfrm>
          <a:prstGeom prst="rect">
            <a:avLst/>
          </a:prstGeom>
        </p:spPr>
      </p:pic>
      <p:sp>
        <p:nvSpPr>
          <p:cNvPr id="7" name="Unvan 1"/>
          <p:cNvSpPr txBox="1">
            <a:spLocks/>
          </p:cNvSpPr>
          <p:nvPr/>
        </p:nvSpPr>
        <p:spPr>
          <a:xfrm>
            <a:off x="408393" y="1799899"/>
            <a:ext cx="8596668" cy="57374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tr-TR" sz="2800" b="1" i="1" dirty="0"/>
              <a:t>Motivasyon Faaliyetleri</a:t>
            </a:r>
            <a:endParaRPr lang="tr-TR" sz="2800" dirty="0"/>
          </a:p>
        </p:txBody>
      </p:sp>
      <p:sp>
        <p:nvSpPr>
          <p:cNvPr id="6" name="Dikdörtgen 5"/>
          <p:cNvSpPr/>
          <p:nvPr/>
        </p:nvSpPr>
        <p:spPr>
          <a:xfrm>
            <a:off x="295835" y="2945377"/>
            <a:ext cx="9197789" cy="2308324"/>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tr-TR" sz="2400" dirty="0"/>
              <a:t>Sınıf içi söyleşi ve sınıf etkinlikleri düzenlenmesi </a:t>
            </a:r>
          </a:p>
          <a:p>
            <a:pPr marL="342900" indent="-342900">
              <a:buClr>
                <a:schemeClr val="accent1"/>
              </a:buClr>
              <a:buFont typeface="Wingdings" panose="05000000000000000000" pitchFamily="2" charset="2"/>
              <a:buChar char="Ø"/>
            </a:pPr>
            <a:r>
              <a:rPr lang="tr-TR" sz="2400" dirty="0"/>
              <a:t>Öğrenci ile çay saatlerinin düzenlenmesi</a:t>
            </a:r>
          </a:p>
          <a:p>
            <a:pPr marL="342900" indent="-342900">
              <a:buClr>
                <a:schemeClr val="accent1"/>
              </a:buClr>
              <a:buFont typeface="Wingdings" panose="05000000000000000000" pitchFamily="2" charset="2"/>
              <a:buChar char="Ø"/>
            </a:pPr>
            <a:r>
              <a:rPr lang="tr-TR" sz="2400" dirty="0"/>
              <a:t>İçsel motivasyonla kendini aşma semineri düzenlenmesi</a:t>
            </a:r>
          </a:p>
          <a:p>
            <a:pPr marL="342900" indent="-342900">
              <a:buClr>
                <a:schemeClr val="accent1"/>
              </a:buClr>
              <a:buFont typeface="Wingdings" panose="05000000000000000000" pitchFamily="2" charset="2"/>
              <a:buChar char="Ø"/>
            </a:pPr>
            <a:r>
              <a:rPr lang="tr-TR" sz="2400" dirty="0"/>
              <a:t>Neden başarılı olamıyorum semineri düzenlenmesi</a:t>
            </a:r>
          </a:p>
          <a:p>
            <a:pPr marL="342900" indent="-342900">
              <a:buClr>
                <a:schemeClr val="accent1"/>
              </a:buClr>
              <a:buFont typeface="Wingdings" panose="05000000000000000000" pitchFamily="2" charset="2"/>
              <a:buChar char="Ø"/>
            </a:pPr>
            <a:r>
              <a:rPr lang="x-none" sz="2400" dirty="0"/>
              <a:t>Ödüllendirme çalışmaları ve duyurulması (Panolar vb.)</a:t>
            </a:r>
            <a:endParaRPr lang="tr-TR" sz="2400" dirty="0"/>
          </a:p>
          <a:p>
            <a:pPr marL="342900" indent="-342900">
              <a:buClr>
                <a:schemeClr val="accent1"/>
              </a:buClr>
              <a:buFont typeface="Wingdings" panose="05000000000000000000" pitchFamily="2" charset="2"/>
              <a:buChar char="Ø"/>
            </a:pPr>
            <a:r>
              <a:rPr lang="tr-TR" sz="2400" dirty="0"/>
              <a:t>Okuma kültürünü geliştirme çalışmaları</a:t>
            </a:r>
          </a:p>
        </p:txBody>
      </p:sp>
      <p:sp>
        <p:nvSpPr>
          <p:cNvPr id="9" name="Dikdörtgen 8"/>
          <p:cNvSpPr/>
          <p:nvPr/>
        </p:nvSpPr>
        <p:spPr>
          <a:xfrm>
            <a:off x="1208673" y="237129"/>
            <a:ext cx="6941806"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sz="2800" b="1" dirty="0">
                <a:solidFill>
                  <a:schemeClr val="accent1">
                    <a:lumMod val="60000"/>
                    <a:lumOff val="40000"/>
                  </a:schemeClr>
                </a:solidFill>
              </a:rPr>
              <a:t>Yapıldı ise YKS veri analizine yönelik somut  </a:t>
            </a:r>
            <a:r>
              <a:rPr lang="tr-TR" sz="2800" dirty="0">
                <a:ln w="0"/>
                <a:solidFill>
                  <a:schemeClr val="accent1"/>
                </a:solidFill>
                <a:effectLst>
                  <a:outerShdw blurRad="38100" dist="25400" dir="5400000" algn="ctr" rotWithShape="0">
                    <a:srgbClr val="6E747A">
                      <a:alpha val="43000"/>
                    </a:srgbClr>
                  </a:outerShdw>
                </a:effectLst>
              </a:rPr>
              <a:t>planlamalarınız</a:t>
            </a:r>
            <a:r>
              <a:rPr lang="tr-TR" sz="2800" b="1" dirty="0">
                <a:solidFill>
                  <a:schemeClr val="accent1">
                    <a:lumMod val="60000"/>
                    <a:lumOff val="40000"/>
                  </a:schemeClr>
                </a:solidFill>
              </a:rPr>
              <a:t>?</a:t>
            </a:r>
          </a:p>
        </p:txBody>
      </p:sp>
      <p:pic>
        <p:nvPicPr>
          <p:cNvPr id="2" name="Resim 1">
            <a:extLst>
              <a:ext uri="{FF2B5EF4-FFF2-40B4-BE49-F238E27FC236}">
                <a16:creationId xmlns:a16="http://schemas.microsoft.com/office/drawing/2014/main" id="{46AF06C4-E05A-B4AA-0EAD-CAB817C83B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54406" y="237129"/>
            <a:ext cx="877393" cy="920576"/>
          </a:xfrm>
          <a:prstGeom prst="rect">
            <a:avLst/>
          </a:prstGeom>
        </p:spPr>
      </p:pic>
    </p:spTree>
    <p:extLst>
      <p:ext uri="{BB962C8B-B14F-4D97-AF65-F5344CB8AC3E}">
        <p14:creationId xmlns:p14="http://schemas.microsoft.com/office/powerpoint/2010/main" val="2598441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343547"/>
            <a:ext cx="1107269" cy="975445"/>
          </a:xfrm>
          <a:prstGeom prst="rect">
            <a:avLst/>
          </a:prstGeom>
        </p:spPr>
      </p:pic>
      <p:sp>
        <p:nvSpPr>
          <p:cNvPr id="6" name="Dikdörtgen 5"/>
          <p:cNvSpPr/>
          <p:nvPr/>
        </p:nvSpPr>
        <p:spPr>
          <a:xfrm>
            <a:off x="603556" y="1941965"/>
            <a:ext cx="9197789" cy="4401205"/>
          </a:xfrm>
          <a:prstGeom prst="rect">
            <a:avLst/>
          </a:prstGeom>
        </p:spPr>
        <p:txBody>
          <a:bodyPr wrap="square">
            <a:spAutoFit/>
          </a:bodyPr>
          <a:lstStyle/>
          <a:p>
            <a:pPr marL="457200" lvl="0" indent="-457200">
              <a:buClr>
                <a:schemeClr val="accent1"/>
              </a:buClr>
              <a:buFont typeface="Wingdings" panose="05000000000000000000" pitchFamily="2" charset="2"/>
              <a:buChar char="Ø"/>
            </a:pPr>
            <a:r>
              <a:rPr lang="tr-TR" sz="2800" dirty="0"/>
              <a:t>Ortak soru havuzları oluşturulacak</a:t>
            </a:r>
          </a:p>
          <a:p>
            <a:pPr marL="457200" lvl="0" indent="-457200">
              <a:buClr>
                <a:schemeClr val="accent1"/>
              </a:buClr>
              <a:buFont typeface="Wingdings" panose="05000000000000000000" pitchFamily="2" charset="2"/>
              <a:buChar char="Ø"/>
            </a:pPr>
            <a:r>
              <a:rPr lang="tr-TR" sz="2800" dirty="0"/>
              <a:t>Eş zamanlı deneme sınavları yapılacak</a:t>
            </a:r>
          </a:p>
          <a:p>
            <a:pPr marL="457200" indent="-457200">
              <a:buClr>
                <a:schemeClr val="accent1"/>
              </a:buClr>
              <a:buFont typeface="Wingdings" panose="05000000000000000000" pitchFamily="2" charset="2"/>
              <a:buChar char="Ø"/>
            </a:pPr>
            <a:r>
              <a:rPr lang="tr-TR" sz="2800" dirty="0"/>
              <a:t>Sınav öncesi stres kaygı düzeyini düşürmek için motivasyon etkinliği düzenlenecektir.(Yetenekli öğrencilerin katıldığı müzik dinletileri </a:t>
            </a:r>
            <a:r>
              <a:rPr lang="tr-TR" sz="2800" dirty="0" err="1"/>
              <a:t>vb</a:t>
            </a:r>
            <a:r>
              <a:rPr lang="tr-TR" sz="2800" dirty="0"/>
              <a:t> düzenlenecektir.</a:t>
            </a:r>
          </a:p>
          <a:p>
            <a:pPr marL="457200" indent="-457200">
              <a:buClr>
                <a:schemeClr val="accent1"/>
              </a:buClr>
              <a:buFont typeface="Wingdings" panose="05000000000000000000" pitchFamily="2" charset="2"/>
              <a:buChar char="Ø"/>
            </a:pPr>
            <a:r>
              <a:rPr lang="tr-TR" sz="2800" dirty="0"/>
              <a:t>Mesleki tanıtım rehberlik etkinlikleri gerçekleştirilecektir.</a:t>
            </a:r>
          </a:p>
          <a:p>
            <a:endParaRPr lang="tr-TR" sz="2800" dirty="0"/>
          </a:p>
          <a:p>
            <a:pPr marL="457200" indent="-457200">
              <a:buFont typeface="Wingdings" panose="05000000000000000000" pitchFamily="2" charset="2"/>
              <a:buChar char="Ø"/>
            </a:pPr>
            <a:endParaRPr lang="tr-TR" sz="2800" dirty="0"/>
          </a:p>
        </p:txBody>
      </p:sp>
      <p:sp>
        <p:nvSpPr>
          <p:cNvPr id="8" name="Unvan 1"/>
          <p:cNvSpPr>
            <a:spLocks noGrp="1"/>
          </p:cNvSpPr>
          <p:nvPr>
            <p:ph type="title"/>
          </p:nvPr>
        </p:nvSpPr>
        <p:spPr>
          <a:xfrm>
            <a:off x="1102660" y="286871"/>
            <a:ext cx="7333130" cy="1088798"/>
          </a:xfrm>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tr-TR" sz="2800" dirty="0">
                <a:ln w="0"/>
                <a:solidFill>
                  <a:schemeClr val="accent1"/>
                </a:solidFill>
                <a:effectLst>
                  <a:outerShdw blurRad="38100" dist="25400" dir="5400000" algn="ctr" rotWithShape="0">
                    <a:srgbClr val="6E747A">
                      <a:alpha val="43000"/>
                    </a:srgbClr>
                  </a:outerShdw>
                </a:effectLst>
              </a:rPr>
              <a:t>Yükseköğretime geçiş sınavlarına hazırlık sürecinde ortak çalışmalarınız?</a:t>
            </a:r>
            <a:br>
              <a:rPr lang="tr-TR" sz="3100" dirty="0"/>
            </a:br>
            <a:br>
              <a:rPr lang="tr-TR" sz="2700" dirty="0"/>
            </a:br>
            <a:r>
              <a:rPr lang="tr-TR" sz="3200" b="1" dirty="0"/>
              <a:t> </a:t>
            </a:r>
            <a:endParaRPr lang="tr-TR" sz="3200" dirty="0"/>
          </a:p>
        </p:txBody>
      </p:sp>
      <p:pic>
        <p:nvPicPr>
          <p:cNvPr id="2" name="Resim 1">
            <a:extLst>
              <a:ext uri="{FF2B5EF4-FFF2-40B4-BE49-F238E27FC236}">
                <a16:creationId xmlns:a16="http://schemas.microsoft.com/office/drawing/2014/main" id="{66265643-610B-0AA8-46E0-6B5D1AA519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04871" y="286871"/>
            <a:ext cx="1033579" cy="965259"/>
          </a:xfrm>
          <a:prstGeom prst="rect">
            <a:avLst/>
          </a:prstGeom>
        </p:spPr>
      </p:pic>
    </p:spTree>
    <p:extLst>
      <p:ext uri="{BB962C8B-B14F-4D97-AF65-F5344CB8AC3E}">
        <p14:creationId xmlns:p14="http://schemas.microsoft.com/office/powerpoint/2010/main" val="1251312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539" y="857510"/>
            <a:ext cx="1165616" cy="1073965"/>
          </a:xfrm>
          <a:prstGeom prst="rect">
            <a:avLst/>
          </a:prstGeom>
        </p:spPr>
      </p:pic>
      <p:sp>
        <p:nvSpPr>
          <p:cNvPr id="6" name="Dikdörtgen 5"/>
          <p:cNvSpPr/>
          <p:nvPr/>
        </p:nvSpPr>
        <p:spPr>
          <a:xfrm>
            <a:off x="469337" y="3511820"/>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8" name="Unvan 1"/>
          <p:cNvSpPr>
            <a:spLocks noGrp="1"/>
          </p:cNvSpPr>
          <p:nvPr>
            <p:ph type="title"/>
          </p:nvPr>
        </p:nvSpPr>
        <p:spPr>
          <a:xfrm>
            <a:off x="1219155" y="857510"/>
            <a:ext cx="7141007" cy="1205959"/>
          </a:xfrm>
          <a:ln w="38100"/>
        </p:spPr>
        <p:style>
          <a:lnRef idx="2">
            <a:schemeClr val="accent1"/>
          </a:lnRef>
          <a:fillRef idx="1">
            <a:schemeClr val="lt1"/>
          </a:fillRef>
          <a:effectRef idx="0">
            <a:schemeClr val="accent1"/>
          </a:effectRef>
          <a:fontRef idx="minor">
            <a:schemeClr val="dk1"/>
          </a:fontRef>
        </p:style>
        <p:txBody>
          <a:bodyPr>
            <a:noAutofit/>
          </a:bodyPr>
          <a:lstStyle/>
          <a:p>
            <a:r>
              <a:rPr lang="tr-TR" sz="1800" dirty="0">
                <a:ln w="0"/>
                <a:solidFill>
                  <a:schemeClr val="accent1"/>
                </a:solidFill>
                <a:effectLst>
                  <a:outerShdw blurRad="38100" dist="25400" dir="5400000" algn="ctr" rotWithShape="0">
                    <a:srgbClr val="6E747A">
                      <a:alpha val="43000"/>
                    </a:srgbClr>
                  </a:outerShdw>
                </a:effectLst>
              </a:rPr>
              <a:t>Bakanlığımız yardımcı kaynaklar (</a:t>
            </a:r>
            <a:r>
              <a:rPr lang="tr-TR" sz="1800" u="sng" dirty="0">
                <a:ln w="0"/>
                <a:solidFill>
                  <a:schemeClr val="accent1"/>
                </a:solidFill>
                <a:effectLst>
                  <a:outerShdw blurRad="38100" dist="25400" dir="5400000" algn="ctr" rotWithShape="0">
                    <a:srgbClr val="6E747A">
                      <a:alpha val="43000"/>
                    </a:srgbClr>
                  </a:outerShdw>
                </a:effectLst>
                <a:hlinkClick r:id="rId3"/>
              </a:rPr>
              <a:t>http://yardimcikaynaklar.meb.gov.tr/#/)n</a:t>
            </a:r>
            <a:r>
              <a:rPr lang="tr-TR" sz="1800" dirty="0">
                <a:ln w="0"/>
                <a:solidFill>
                  <a:schemeClr val="accent1"/>
                </a:solidFill>
                <a:effectLst>
                  <a:outerShdw blurRad="38100" dist="25400" dir="5400000" algn="ctr" rotWithShape="0">
                    <a:srgbClr val="6E747A">
                      <a:alpha val="43000"/>
                    </a:srgbClr>
                  </a:outerShdw>
                </a:effectLst>
              </a:rPr>
              <a:t> ve OGM Materyal (</a:t>
            </a:r>
            <a:r>
              <a:rPr lang="tr-TR" sz="1800" dirty="0">
                <a:ln w="0"/>
                <a:solidFill>
                  <a:schemeClr val="accent1"/>
                </a:solidFill>
                <a:effectLst>
                  <a:outerShdw blurRad="38100" dist="25400" dir="5400000" algn="ctr" rotWithShape="0">
                    <a:srgbClr val="6E747A">
                      <a:alpha val="43000"/>
                    </a:srgbClr>
                  </a:outerShdw>
                </a:effectLst>
                <a:hlinkClick r:id="rId4"/>
              </a:rPr>
              <a:t>https://ogmmateryal.eba.gov.tr/</a:t>
            </a:r>
            <a:r>
              <a:rPr lang="tr-TR" sz="1800" dirty="0">
                <a:ln w="0"/>
                <a:solidFill>
                  <a:schemeClr val="accent1"/>
                </a:solidFill>
                <a:effectLst>
                  <a:outerShdw blurRad="38100" dist="25400" dir="5400000" algn="ctr" rotWithShape="0">
                    <a:srgbClr val="6E747A">
                      <a:alpha val="43000"/>
                    </a:srgbClr>
                  </a:outerShdw>
                </a:effectLst>
              </a:rPr>
              <a:t>) dijital kaynaklarının kullanımına yönelik planlamalarınız?</a:t>
            </a:r>
            <a:br>
              <a:rPr lang="tr-TR" sz="1800" dirty="0"/>
            </a:br>
            <a:br>
              <a:rPr lang="tr-TR" sz="2000" dirty="0"/>
            </a:br>
            <a:br>
              <a:rPr lang="tr-TR" sz="1800" dirty="0"/>
            </a:br>
            <a:r>
              <a:rPr lang="tr-TR" sz="2400" b="1" dirty="0"/>
              <a:t> </a:t>
            </a:r>
            <a:br>
              <a:rPr lang="tr-TR" sz="2400" b="1" dirty="0"/>
            </a:br>
            <a:r>
              <a:rPr lang="tr-TR" sz="2400" dirty="0">
                <a:solidFill>
                  <a:schemeClr val="tx1"/>
                </a:solidFill>
              </a:rPr>
              <a:t>Zümreler tarafından derslerin özelliklerine göre ilgili sitelerden öğrenci ve öğretmenlerin yararlanması ve ilgili sitelerin etkin kullanılması konusunda kararlar alınmıştır.</a:t>
            </a:r>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MADDESİ-6</a:t>
            </a:r>
          </a:p>
        </p:txBody>
      </p:sp>
      <p:pic>
        <p:nvPicPr>
          <p:cNvPr id="2" name="Resim 1">
            <a:extLst>
              <a:ext uri="{FF2B5EF4-FFF2-40B4-BE49-F238E27FC236}">
                <a16:creationId xmlns:a16="http://schemas.microsoft.com/office/drawing/2014/main" id="{96EE4A9F-B5EA-E5E3-9E22-55349E34F9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59016" y="805919"/>
            <a:ext cx="1194919" cy="1205959"/>
          </a:xfrm>
          <a:prstGeom prst="rect">
            <a:avLst/>
          </a:prstGeom>
        </p:spPr>
      </p:pic>
    </p:spTree>
    <p:extLst>
      <p:ext uri="{BB962C8B-B14F-4D97-AF65-F5344CB8AC3E}">
        <p14:creationId xmlns:p14="http://schemas.microsoft.com/office/powerpoint/2010/main" val="2504522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100" y="198540"/>
            <a:ext cx="1007426" cy="975445"/>
          </a:xfrm>
          <a:prstGeom prst="rect">
            <a:avLst/>
          </a:prstGeom>
        </p:spPr>
      </p:pic>
      <p:pic>
        <p:nvPicPr>
          <p:cNvPr id="5" name="Resim 4"/>
          <p:cNvPicPr>
            <a:picLocks noChangeAspect="1"/>
          </p:cNvPicPr>
          <p:nvPr/>
        </p:nvPicPr>
        <p:blipFill>
          <a:blip r:embed="rId3"/>
          <a:stretch>
            <a:fillRect/>
          </a:stretch>
        </p:blipFill>
        <p:spPr>
          <a:xfrm>
            <a:off x="8079082" y="54869"/>
            <a:ext cx="1194920" cy="920576"/>
          </a:xfrm>
          <a:prstGeom prst="rect">
            <a:avLst/>
          </a:prstGeom>
        </p:spPr>
      </p:pic>
      <p:sp>
        <p:nvSpPr>
          <p:cNvPr id="6" name="Dikdörtgen 5"/>
          <p:cNvSpPr/>
          <p:nvPr/>
        </p:nvSpPr>
        <p:spPr>
          <a:xfrm>
            <a:off x="469337" y="3511820"/>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3" name="Dikdörtgen 2"/>
          <p:cNvSpPr/>
          <p:nvPr/>
        </p:nvSpPr>
        <p:spPr>
          <a:xfrm>
            <a:off x="855059" y="1357648"/>
            <a:ext cx="7576842" cy="1475404"/>
          </a:xfrm>
          <a:prstGeom prst="rect">
            <a:avLst/>
          </a:prstGeom>
        </p:spPr>
        <p:txBody>
          <a:bodyPr wrap="square">
            <a:spAutoFit/>
          </a:bodyPr>
          <a:lstStyle/>
          <a:p>
            <a:pPr marL="342900" lvl="0" indent="-342900" algn="just">
              <a:lnSpc>
                <a:spcPct val="107000"/>
              </a:lnSpc>
              <a:spcAft>
                <a:spcPts val="0"/>
              </a:spcAft>
              <a:buClr>
                <a:srgbClr val="0070C0"/>
              </a:buClr>
              <a:buSzPts val="1100"/>
              <a:buFont typeface="Symbol" panose="05050102010706020507" pitchFamily="18" charset="2"/>
              <a:buChar char=""/>
            </a:pPr>
            <a:r>
              <a:rPr lang="tr-TR" sz="1400" b="1" dirty="0">
                <a:solidFill>
                  <a:schemeClr val="accent1">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“3 Adım TYT, AYT, YDT” soru bankaları, mobil uygulamalar, beceri temelli kitaplar, kavram öğretimi çalışmaları ve diğer kaynaklar konusunda:</a:t>
            </a:r>
            <a:endParaRPr lang="tr-TR" sz="14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Wingdings" panose="05000000000000000000" pitchFamily="2" charset="2"/>
              <a:buChar char=""/>
            </a:pPr>
            <a:r>
              <a:rPr lang="tr-TR" sz="1400" b="1" dirty="0">
                <a:solidFill>
                  <a:schemeClr val="accent1">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Kaynakların okullarınıza ulaştırılması konusundaki görüşleriniz?</a:t>
            </a:r>
            <a:endParaRPr lang="tr-TR" sz="14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Wingdings" panose="05000000000000000000" pitchFamily="2" charset="2"/>
              <a:buChar char=""/>
            </a:pPr>
            <a:r>
              <a:rPr lang="tr-TR" sz="1400" b="1" dirty="0">
                <a:solidFill>
                  <a:schemeClr val="accent1">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Kaynakların kullanımı konusundaki deneyimleriniz?</a:t>
            </a:r>
            <a:endParaRPr lang="tr-TR" sz="14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Wingdings" panose="05000000000000000000" pitchFamily="2" charset="2"/>
              <a:buChar char=""/>
            </a:pPr>
            <a:r>
              <a:rPr lang="tr-TR" sz="1400" b="1" dirty="0">
                <a:solidFill>
                  <a:schemeClr val="accent1">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Kaynakların kullanım sürecinin takibi nasıl sağlanacak?</a:t>
            </a:r>
            <a:endParaRPr lang="tr-TR" sz="14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Wingdings" panose="05000000000000000000" pitchFamily="2" charset="2"/>
              <a:buChar char=""/>
            </a:pPr>
            <a:r>
              <a:rPr lang="tr-TR" sz="1400" b="1" dirty="0">
                <a:solidFill>
                  <a:schemeClr val="accent1">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Öğrenci/ öğretmen memnuniyet ve kullanım durumunun tespitine yönelik planlamanız?</a:t>
            </a:r>
            <a:endParaRPr lang="tr-TR" sz="14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1319186" y="164481"/>
            <a:ext cx="7112715" cy="1785104"/>
          </a:xfrm>
          <a:prstGeom prst="rect">
            <a:avLst/>
          </a:prstGeom>
        </p:spPr>
        <p:txBody>
          <a:bodyPr wrap="square">
            <a:spAutoFit/>
          </a:bodyPr>
          <a:lstStyle/>
          <a:p>
            <a:r>
              <a:rPr lang="tr-TR" dirty="0">
                <a:solidFill>
                  <a:schemeClr val="accent1">
                    <a:lumMod val="60000"/>
                    <a:lumOff val="40000"/>
                  </a:schemeClr>
                </a:solidFill>
              </a:rPr>
              <a:t>Bakanlığımız yardımcı kaynaklar (</a:t>
            </a:r>
            <a:r>
              <a:rPr lang="tr-TR" u="sng" dirty="0">
                <a:solidFill>
                  <a:schemeClr val="accent1">
                    <a:lumMod val="60000"/>
                    <a:lumOff val="40000"/>
                  </a:schemeClr>
                </a:solidFill>
                <a:hlinkClick r:id="rId4"/>
              </a:rPr>
              <a:t>http://yardimcikaynaklar.meb.gov.tr/#/)n</a:t>
            </a:r>
            <a:r>
              <a:rPr lang="tr-TR" dirty="0">
                <a:solidFill>
                  <a:schemeClr val="accent1">
                    <a:lumMod val="60000"/>
                    <a:lumOff val="40000"/>
                  </a:schemeClr>
                </a:solidFill>
              </a:rPr>
              <a:t> ve OGM Materyal (</a:t>
            </a:r>
            <a:r>
              <a:rPr lang="tr-TR" dirty="0">
                <a:solidFill>
                  <a:schemeClr val="accent1">
                    <a:lumMod val="60000"/>
                    <a:lumOff val="40000"/>
                  </a:schemeClr>
                </a:solidFill>
                <a:hlinkClick r:id="rId5"/>
              </a:rPr>
              <a:t>https://ogmmateryal.eba.gov.tr/</a:t>
            </a:r>
            <a:r>
              <a:rPr lang="tr-TR" dirty="0">
                <a:solidFill>
                  <a:schemeClr val="accent1">
                    <a:lumMod val="60000"/>
                    <a:lumOff val="40000"/>
                  </a:schemeClr>
                </a:solidFill>
              </a:rPr>
              <a:t>) dijital kaynaklarının kullanımına yönelik planlamalarınız?</a:t>
            </a:r>
            <a:br>
              <a:rPr lang="tr-TR" dirty="0">
                <a:solidFill>
                  <a:schemeClr val="accent1">
                    <a:lumMod val="60000"/>
                    <a:lumOff val="40000"/>
                  </a:schemeClr>
                </a:solidFill>
              </a:rPr>
            </a:br>
            <a:br>
              <a:rPr lang="tr-TR" sz="2000" dirty="0">
                <a:solidFill>
                  <a:schemeClr val="accent1">
                    <a:lumMod val="60000"/>
                    <a:lumOff val="40000"/>
                  </a:schemeClr>
                </a:solidFill>
              </a:rPr>
            </a:br>
            <a:endParaRPr lang="tr-TR" dirty="0">
              <a:solidFill>
                <a:schemeClr val="accent1">
                  <a:lumMod val="60000"/>
                  <a:lumOff val="40000"/>
                </a:schemeClr>
              </a:solidFill>
            </a:endParaRPr>
          </a:p>
        </p:txBody>
      </p:sp>
      <p:sp>
        <p:nvSpPr>
          <p:cNvPr id="10" name="Dikdörtgen 9"/>
          <p:cNvSpPr/>
          <p:nvPr/>
        </p:nvSpPr>
        <p:spPr>
          <a:xfrm>
            <a:off x="1050975" y="2966141"/>
            <a:ext cx="6856651" cy="3693319"/>
          </a:xfrm>
          <a:prstGeom prst="rect">
            <a:avLst/>
          </a:prstGeom>
        </p:spPr>
        <p:txBody>
          <a:bodyPr wrap="square">
            <a:spAutoFit/>
          </a:bodyPr>
          <a:lstStyle/>
          <a:p>
            <a:pPr marL="285750" indent="-285750" algn="just">
              <a:lnSpc>
                <a:spcPct val="150000"/>
              </a:lnSpc>
              <a:buClr>
                <a:schemeClr val="accent1"/>
              </a:buClr>
              <a:buFont typeface="Wingdings" panose="05000000000000000000" pitchFamily="2" charset="2"/>
              <a:buChar char="Ø"/>
            </a:pPr>
            <a:r>
              <a:rPr lang="tr-TR" dirty="0"/>
              <a:t>3 Adım TYT,AYT kitapları okulumuza ulaşmış olup tüm sınıf öğrencilerimize dağıtılmıştır. Kitaplar okulumuz öğretmen ve öğrencileri tarafından beğenilmiş olup hem derslerde hem de   DYK kurslarında yardımcı kaynak olarak kullanılmıştır.</a:t>
            </a:r>
          </a:p>
          <a:p>
            <a:pPr marL="285750" indent="-285750" algn="just">
              <a:lnSpc>
                <a:spcPct val="150000"/>
              </a:lnSpc>
              <a:buClr>
                <a:schemeClr val="accent1"/>
              </a:buClr>
              <a:buFont typeface="Wingdings" panose="05000000000000000000" pitchFamily="2" charset="2"/>
              <a:buChar char="Ø"/>
            </a:pPr>
            <a:r>
              <a:rPr lang="tr-TR" dirty="0"/>
              <a:t> 3 Adım TYT,AYT,YDT kitaplarının Eğitim öğretim yılı başında okullara dağıtılması ile yardımcı kaynak olarak kullanılabileceği tüm öğretmen ve öğrencilerimiz tarafından dile getirilmiştir.</a:t>
            </a:r>
          </a:p>
          <a:p>
            <a:pPr algn="just"/>
            <a:endParaRPr lang="tr-TR" dirty="0"/>
          </a:p>
        </p:txBody>
      </p:sp>
      <p:pic>
        <p:nvPicPr>
          <p:cNvPr id="2" name="Resim 1">
            <a:extLst>
              <a:ext uri="{FF2B5EF4-FFF2-40B4-BE49-F238E27FC236}">
                <a16:creationId xmlns:a16="http://schemas.microsoft.com/office/drawing/2014/main" id="{69E5BE5B-930F-AEC1-98FC-19FF6294D8A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294742" y="54869"/>
            <a:ext cx="877393" cy="920576"/>
          </a:xfrm>
          <a:prstGeom prst="rect">
            <a:avLst/>
          </a:prstGeom>
        </p:spPr>
      </p:pic>
    </p:spTree>
    <p:extLst>
      <p:ext uri="{BB962C8B-B14F-4D97-AF65-F5344CB8AC3E}">
        <p14:creationId xmlns:p14="http://schemas.microsoft.com/office/powerpoint/2010/main" val="2016781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376" y="930525"/>
            <a:ext cx="1182456" cy="975445"/>
          </a:xfrm>
          <a:prstGeom prst="rect">
            <a:avLst/>
          </a:prstGeom>
        </p:spPr>
      </p:pic>
      <p:sp>
        <p:nvSpPr>
          <p:cNvPr id="6" name="Dikdörtgen 5"/>
          <p:cNvSpPr/>
          <p:nvPr/>
        </p:nvSpPr>
        <p:spPr>
          <a:xfrm>
            <a:off x="469337" y="3511820"/>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MADDESİ-7</a:t>
            </a:r>
          </a:p>
        </p:txBody>
      </p:sp>
      <p:sp>
        <p:nvSpPr>
          <p:cNvPr id="10" name="Dikdörtgen 9"/>
          <p:cNvSpPr/>
          <p:nvPr/>
        </p:nvSpPr>
        <p:spPr>
          <a:xfrm>
            <a:off x="1148080" y="975445"/>
            <a:ext cx="7016784" cy="98142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07000"/>
              </a:lnSpc>
              <a:buClr>
                <a:srgbClr val="0070C0"/>
              </a:buClr>
              <a:buSzPts val="1100"/>
              <a:buFont typeface="Wingdings" panose="05000000000000000000" pitchFamily="2" charset="2"/>
              <a:buChar char="Ø"/>
            </a:pPr>
            <a:r>
              <a:rPr lang="tr-TR" dirty="0">
                <a:solidFill>
                  <a:schemeClr val="accent1"/>
                </a:solidFill>
              </a:rPr>
              <a:t>Destekleme ve Yetiştirme (DYK) Kursları planlamalarınız?</a:t>
            </a:r>
            <a:endParaRPr lang="tr-TR"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0070C0"/>
              </a:buClr>
              <a:buSzPts val="1100"/>
              <a:buFont typeface="Wingdings" panose="05000000000000000000" pitchFamily="2" charset="2"/>
              <a:buChar char="Ø"/>
            </a:pPr>
            <a:r>
              <a:rPr lang="tr-TR" dirty="0" err="1">
                <a:solidFill>
                  <a:schemeClr val="accent1"/>
                </a:solidFill>
                <a:latin typeface="Arial Narrow" panose="020B0606020202030204" pitchFamily="34" charset="0"/>
                <a:ea typeface="Calibri" panose="020F0502020204030204" pitchFamily="34" charset="0"/>
                <a:cs typeface="Times New Roman" panose="02020603050405020304" pitchFamily="18" charset="0"/>
              </a:rPr>
              <a:t>DYK’ların</a:t>
            </a:r>
            <a:r>
              <a:rPr lang="tr-TR"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 verimliliğini artırmaya yönelik ortak yürüteceğiniz çalışmalar, hedefleriniz?</a:t>
            </a:r>
            <a:endParaRPr lang="tr-T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p:cNvSpPr/>
          <p:nvPr/>
        </p:nvSpPr>
        <p:spPr>
          <a:xfrm>
            <a:off x="604045" y="1992461"/>
            <a:ext cx="10059265" cy="4611968"/>
          </a:xfrm>
          <a:prstGeom prst="rect">
            <a:avLst/>
          </a:prstGeom>
        </p:spPr>
        <p:txBody>
          <a:bodyPr wrap="square">
            <a:spAutoFit/>
          </a:bodyPr>
          <a:lstStyle/>
          <a:p>
            <a:pPr>
              <a:lnSpc>
                <a:spcPct val="150000"/>
              </a:lnSpc>
              <a:buClr>
                <a:schemeClr val="accent1"/>
              </a:buClr>
              <a:buFont typeface="Wingdings" panose="05000000000000000000" pitchFamily="2" charset="2"/>
              <a:buChar char="Ø"/>
            </a:pPr>
            <a:r>
              <a:rPr lang="tr-TR" dirty="0"/>
              <a:t>2022-2023 Eğitim öğretim yılı sene başı  öğretmenler kurulunda DYK çalışmalarında öğretmenlerin değerlendirmeleri alınacak.</a:t>
            </a:r>
          </a:p>
          <a:p>
            <a:pPr>
              <a:lnSpc>
                <a:spcPct val="150000"/>
              </a:lnSpc>
              <a:buClr>
                <a:schemeClr val="accent1"/>
              </a:buClr>
              <a:buFont typeface="Wingdings" panose="05000000000000000000" pitchFamily="2" charset="2"/>
              <a:buChar char="Ø"/>
            </a:pPr>
            <a:r>
              <a:rPr lang="tr-TR" dirty="0"/>
              <a:t>Öğrencilerle görüşmeler yapılarak beklenti ve talepleri belirlenecek.</a:t>
            </a:r>
            <a:br>
              <a:rPr lang="tr-TR" dirty="0"/>
            </a:br>
            <a:r>
              <a:rPr lang="tr-TR" dirty="0"/>
              <a:t>Açılacak DYK kursları belirlenip daha verimli bir çalışma için durum analizi yapılacak.</a:t>
            </a:r>
          </a:p>
          <a:p>
            <a:pPr>
              <a:lnSpc>
                <a:spcPct val="150000"/>
              </a:lnSpc>
              <a:buClr>
                <a:schemeClr val="accent1"/>
              </a:buClr>
              <a:buFont typeface="Wingdings" panose="05000000000000000000" pitchFamily="2" charset="2"/>
              <a:buChar char="Ø"/>
            </a:pPr>
            <a:r>
              <a:rPr lang="tr-TR" dirty="0"/>
              <a:t>Her ders için ön testler yapılacak.</a:t>
            </a:r>
          </a:p>
          <a:p>
            <a:pPr>
              <a:lnSpc>
                <a:spcPct val="150000"/>
              </a:lnSpc>
              <a:buClr>
                <a:schemeClr val="accent1"/>
              </a:buClr>
              <a:buFont typeface="Wingdings" panose="05000000000000000000" pitchFamily="2" charset="2"/>
              <a:buChar char="Ø"/>
            </a:pPr>
            <a:r>
              <a:rPr lang="tr-TR" dirty="0"/>
              <a:t>Öğrencilerin devamını sağlamak için gerekli tedbirler alınacak.</a:t>
            </a:r>
          </a:p>
          <a:p>
            <a:pPr>
              <a:lnSpc>
                <a:spcPct val="150000"/>
              </a:lnSpc>
              <a:buClr>
                <a:schemeClr val="accent1"/>
              </a:buClr>
              <a:buFont typeface="Wingdings" panose="05000000000000000000" pitchFamily="2" charset="2"/>
              <a:buChar char="Ø"/>
            </a:pPr>
            <a:r>
              <a:rPr lang="tr-TR" dirty="0"/>
              <a:t>‘’</a:t>
            </a:r>
            <a:r>
              <a:rPr lang="tr-TR" dirty="0" err="1"/>
              <a:t>Ogm</a:t>
            </a:r>
            <a:r>
              <a:rPr lang="tr-TR" dirty="0"/>
              <a:t> Materyal’’ ,’’yardimcikaynaklarmeb.gov.tr ‘’ kaynakları daha verimli kullanılacak.</a:t>
            </a:r>
          </a:p>
          <a:p>
            <a:pPr>
              <a:lnSpc>
                <a:spcPct val="150000"/>
              </a:lnSpc>
              <a:buClr>
                <a:schemeClr val="accent1"/>
              </a:buClr>
              <a:buFont typeface="Wingdings" panose="05000000000000000000" pitchFamily="2" charset="2"/>
              <a:buChar char="Ø"/>
            </a:pPr>
            <a:r>
              <a:rPr lang="tr-TR" dirty="0"/>
              <a:t>Hem branş bazında hem de genel denemeler periyodik şekilde yapılacak.</a:t>
            </a:r>
          </a:p>
          <a:p>
            <a:pPr>
              <a:lnSpc>
                <a:spcPct val="150000"/>
              </a:lnSpc>
              <a:buClr>
                <a:schemeClr val="accent1"/>
              </a:buClr>
              <a:buFont typeface="Wingdings" panose="05000000000000000000" pitchFamily="2" charset="2"/>
              <a:buChar char="Ø"/>
            </a:pPr>
            <a:r>
              <a:rPr lang="tr-TR" dirty="0"/>
              <a:t>Tüm denemelerin analizleri yapılacak.</a:t>
            </a:r>
          </a:p>
          <a:p>
            <a:pPr>
              <a:lnSpc>
                <a:spcPct val="150000"/>
              </a:lnSpc>
              <a:buClr>
                <a:schemeClr val="accent1"/>
              </a:buClr>
              <a:buFont typeface="Wingdings" panose="05000000000000000000" pitchFamily="2" charset="2"/>
              <a:buChar char="Ø"/>
            </a:pPr>
            <a:r>
              <a:rPr lang="tr-TR" dirty="0"/>
              <a:t>Deneme ve testlerin sonuçları velilerle paylaşılacak.</a:t>
            </a:r>
          </a:p>
          <a:p>
            <a:pPr>
              <a:lnSpc>
                <a:spcPct val="150000"/>
              </a:lnSpc>
              <a:buClr>
                <a:schemeClr val="accent1"/>
              </a:buClr>
              <a:buFont typeface="Wingdings" panose="05000000000000000000" pitchFamily="2" charset="2"/>
              <a:buChar char="Ø"/>
            </a:pPr>
            <a:r>
              <a:rPr lang="tr-TR" dirty="0"/>
              <a:t>Kurs öğretmenleriyle aylık değerlendirme toplantıları yapılacak</a:t>
            </a:r>
            <a:endParaRPr lang="tr-TR" b="1" dirty="0"/>
          </a:p>
        </p:txBody>
      </p:sp>
      <p:pic>
        <p:nvPicPr>
          <p:cNvPr id="2" name="Resim 1">
            <a:extLst>
              <a:ext uri="{FF2B5EF4-FFF2-40B4-BE49-F238E27FC236}">
                <a16:creationId xmlns:a16="http://schemas.microsoft.com/office/drawing/2014/main" id="{16513114-6858-AB92-0D92-1405C69118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08651" y="930525"/>
            <a:ext cx="1194920" cy="920576"/>
          </a:xfrm>
          <a:prstGeom prst="rect">
            <a:avLst/>
          </a:prstGeom>
        </p:spPr>
      </p:pic>
    </p:spTree>
    <p:extLst>
      <p:ext uri="{BB962C8B-B14F-4D97-AF65-F5344CB8AC3E}">
        <p14:creationId xmlns:p14="http://schemas.microsoft.com/office/powerpoint/2010/main" val="376546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376" y="362908"/>
            <a:ext cx="1007426" cy="975445"/>
          </a:xfrm>
          <a:prstGeom prst="rect">
            <a:avLst/>
          </a:prstGeom>
        </p:spPr>
      </p:pic>
      <p:sp>
        <p:nvSpPr>
          <p:cNvPr id="6" name="Dikdörtgen 5"/>
          <p:cNvSpPr/>
          <p:nvPr/>
        </p:nvSpPr>
        <p:spPr>
          <a:xfrm>
            <a:off x="469337" y="3511820"/>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3" name="Dikdörtgen 2"/>
          <p:cNvSpPr/>
          <p:nvPr/>
        </p:nvSpPr>
        <p:spPr>
          <a:xfrm>
            <a:off x="1255231" y="356930"/>
            <a:ext cx="6775732" cy="98142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07000"/>
              </a:lnSpc>
              <a:spcAft>
                <a:spcPts val="0"/>
              </a:spcAft>
              <a:buClr>
                <a:srgbClr val="0070C0"/>
              </a:buClr>
              <a:buSzPts val="1100"/>
            </a:pPr>
            <a:r>
              <a:rPr lang="tr-TR" dirty="0" err="1">
                <a:solidFill>
                  <a:schemeClr val="accent1"/>
                </a:solidFill>
                <a:latin typeface="Arial Narrow" panose="020B0606020202030204" pitchFamily="34" charset="0"/>
                <a:ea typeface="Calibri" panose="020F0502020204030204" pitchFamily="34" charset="0"/>
                <a:cs typeface="Times New Roman" panose="02020603050405020304" pitchFamily="18" charset="0"/>
              </a:rPr>
              <a:t>DYK’larla</a:t>
            </a:r>
            <a:r>
              <a:rPr lang="tr-TR"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 ilgili periyodik denemeler (düzey belirleme, eksik öğrenmeler) ve deneme </a:t>
            </a:r>
            <a:r>
              <a:rPr lang="tr-TR"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rPr>
              <a:t>değerlendirme</a:t>
            </a:r>
            <a:r>
              <a:rPr lang="tr-TR"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 sonuçlarının öğrenci ve velilere bildirilmesine yönelik planlamanız?</a:t>
            </a:r>
            <a:endParaRPr lang="tr-T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Metin kutusu 9"/>
          <p:cNvSpPr txBox="1"/>
          <p:nvPr/>
        </p:nvSpPr>
        <p:spPr>
          <a:xfrm>
            <a:off x="1302817" y="2354781"/>
            <a:ext cx="7549870" cy="1569660"/>
          </a:xfrm>
          <a:prstGeom prst="rect">
            <a:avLst/>
          </a:prstGeom>
          <a:noFill/>
        </p:spPr>
        <p:txBody>
          <a:bodyPr wrap="square" rtlCol="0">
            <a:spAutoFit/>
          </a:bodyPr>
          <a:lstStyle/>
          <a:p>
            <a:r>
              <a:rPr lang="tr-TR" sz="3200" dirty="0"/>
              <a:t>Aylık zümre toplantılarında sınav analizleri yapılarak sınav sonuçları öğrenci velileriyle paylaşılacaktır.</a:t>
            </a:r>
          </a:p>
        </p:txBody>
      </p:sp>
      <p:pic>
        <p:nvPicPr>
          <p:cNvPr id="2" name="Resim 1">
            <a:extLst>
              <a:ext uri="{FF2B5EF4-FFF2-40B4-BE49-F238E27FC236}">
                <a16:creationId xmlns:a16="http://schemas.microsoft.com/office/drawing/2014/main" id="{35223FB9-8890-3D1F-FBA3-819F18268F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58932" y="356930"/>
            <a:ext cx="1187509" cy="920576"/>
          </a:xfrm>
          <a:prstGeom prst="rect">
            <a:avLst/>
          </a:prstGeom>
        </p:spPr>
      </p:pic>
    </p:spTree>
    <p:extLst>
      <p:ext uri="{BB962C8B-B14F-4D97-AF65-F5344CB8AC3E}">
        <p14:creationId xmlns:p14="http://schemas.microsoft.com/office/powerpoint/2010/main" val="2588926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a:stretch>
            <a:fillRect/>
          </a:stretch>
        </p:blipFill>
        <p:spPr>
          <a:xfrm>
            <a:off x="8079082" y="54869"/>
            <a:ext cx="1194920"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MADDESİ-8</a:t>
            </a:r>
          </a:p>
        </p:txBody>
      </p:sp>
      <p:sp>
        <p:nvSpPr>
          <p:cNvPr id="3" name="Dikdörtgen 2"/>
          <p:cNvSpPr/>
          <p:nvPr/>
        </p:nvSpPr>
        <p:spPr>
          <a:xfrm>
            <a:off x="1348673" y="1061252"/>
            <a:ext cx="6597706" cy="685059"/>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07000"/>
              </a:lnSpc>
              <a:spcAft>
                <a:spcPts val="0"/>
              </a:spcAft>
              <a:buClr>
                <a:srgbClr val="0070C0"/>
              </a:buClr>
            </a:pPr>
            <a:r>
              <a:rPr lang="tr-TR"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“DYK Yaz </a:t>
            </a:r>
            <a:r>
              <a:rPr lang="tr-TR"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rPr>
              <a:t>Dönemi</a:t>
            </a:r>
            <a:r>
              <a:rPr lang="tr-TR"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 ve “Yaz Okulu” Çalışmaları konusunda görüş, öneri ve planlamalarınız?</a:t>
            </a:r>
            <a:endParaRPr lang="tr-T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614995" y="2151727"/>
            <a:ext cx="8181047" cy="4247317"/>
          </a:xfrm>
          <a:prstGeom prst="rect">
            <a:avLst/>
          </a:prstGeom>
        </p:spPr>
        <p:txBody>
          <a:bodyPr wrap="square">
            <a:spAutoFit/>
          </a:bodyPr>
          <a:lstStyle/>
          <a:p>
            <a:pPr algn="just">
              <a:lnSpc>
                <a:spcPct val="200000"/>
              </a:lnSpc>
              <a:buFont typeface="Wingdings" panose="05000000000000000000" pitchFamily="2" charset="2"/>
              <a:buChar char="Ø"/>
            </a:pPr>
            <a:r>
              <a:rPr lang="tr-TR" dirty="0"/>
              <a:t> DYK Yaz kursları  öğrencilerimizin eksik kazanımlarının telafisi için faydalı olmaktadır. Özellikle YKS sınavlarına yönelik kurs açılmasının gerekli olduğu kanaati oluşmaktadır.</a:t>
            </a:r>
          </a:p>
          <a:p>
            <a:pPr algn="just">
              <a:lnSpc>
                <a:spcPct val="200000"/>
              </a:lnSpc>
              <a:buFont typeface="Wingdings" panose="05000000000000000000" pitchFamily="2" charset="2"/>
              <a:buChar char="Ø"/>
            </a:pPr>
            <a:r>
              <a:rPr lang="tr-TR" dirty="0"/>
              <a:t>Her yaz dönemi Matematik, Fizik,  Kimya, Biyoloji, Tarih , Coğrafya ve Türk Dili Edebiyatı derslerinden DYK kursu açılması düşünülmektedir.</a:t>
            </a:r>
          </a:p>
          <a:p>
            <a:pPr algn="just">
              <a:lnSpc>
                <a:spcPct val="200000"/>
              </a:lnSpc>
              <a:buFont typeface="Wingdings" panose="05000000000000000000" pitchFamily="2" charset="2"/>
              <a:buChar char="Ø"/>
            </a:pPr>
            <a:r>
              <a:rPr lang="tr-TR" dirty="0"/>
              <a:t>Yaz okulu sadece Matematik ve İngilizce derslerinden değil tüm derslerden tercihe göre açılması daha faydalı olacaktır.</a:t>
            </a:r>
          </a:p>
          <a:p>
            <a:pPr algn="just"/>
            <a:endParaRPr lang="tr-TR" dirty="0"/>
          </a:p>
        </p:txBody>
      </p:sp>
      <p:pic>
        <p:nvPicPr>
          <p:cNvPr id="2" name="Resim 1">
            <a:extLst>
              <a:ext uri="{FF2B5EF4-FFF2-40B4-BE49-F238E27FC236}">
                <a16:creationId xmlns:a16="http://schemas.microsoft.com/office/drawing/2014/main" id="{3D732CD5-6697-0832-66C0-3110047CC1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94742" y="54869"/>
            <a:ext cx="877393" cy="920576"/>
          </a:xfrm>
          <a:prstGeom prst="rect">
            <a:avLst/>
          </a:prstGeom>
        </p:spPr>
      </p:pic>
    </p:spTree>
    <p:extLst>
      <p:ext uri="{BB962C8B-B14F-4D97-AF65-F5344CB8AC3E}">
        <p14:creationId xmlns:p14="http://schemas.microsoft.com/office/powerpoint/2010/main" val="857095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a:stretch>
            <a:fillRect/>
          </a:stretch>
        </p:blipFill>
        <p:spPr>
          <a:xfrm>
            <a:off x="8079082" y="54869"/>
            <a:ext cx="1194920"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MADDESİ-9</a:t>
            </a:r>
          </a:p>
        </p:txBody>
      </p:sp>
      <p:sp>
        <p:nvSpPr>
          <p:cNvPr id="3" name="Dikdörtgen 2"/>
          <p:cNvSpPr/>
          <p:nvPr/>
        </p:nvSpPr>
        <p:spPr>
          <a:xfrm>
            <a:off x="1348673" y="1061252"/>
            <a:ext cx="659770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0"/>
            <a:r>
              <a:rPr lang="tr-TR" dirty="0">
                <a:ln w="0"/>
                <a:solidFill>
                  <a:schemeClr val="accent1"/>
                </a:solidFill>
                <a:effectLst>
                  <a:outerShdw blurRad="38100" dist="25400" dir="5400000" algn="ctr" rotWithShape="0">
                    <a:srgbClr val="6E747A">
                      <a:alpha val="43000"/>
                    </a:srgbClr>
                  </a:outerShdw>
                </a:effectLst>
              </a:rPr>
              <a:t>Proje Çalışmaları planlamalarınız?</a:t>
            </a:r>
          </a:p>
        </p:txBody>
      </p:sp>
      <p:sp>
        <p:nvSpPr>
          <p:cNvPr id="9" name="Dikdörtgen 8"/>
          <p:cNvSpPr/>
          <p:nvPr/>
        </p:nvSpPr>
        <p:spPr>
          <a:xfrm>
            <a:off x="614995" y="2151727"/>
            <a:ext cx="8181047" cy="1754326"/>
          </a:xfrm>
          <a:prstGeom prst="rect">
            <a:avLst/>
          </a:prstGeom>
        </p:spPr>
        <p:txBody>
          <a:bodyPr wrap="square">
            <a:spAutoFit/>
          </a:bodyPr>
          <a:lstStyle/>
          <a:p>
            <a:pPr algn="just"/>
            <a:r>
              <a:rPr lang="tr-TR" dirty="0"/>
              <a:t>Ortak gerçekleştirmeyi planladığınız ulusal/ uluslararası kaynaklı (TÜBİTAK, Kalkınma Ajansı, Ulusal Ajans, Çevre Ajansı vb.) projeleriniz?</a:t>
            </a:r>
          </a:p>
          <a:p>
            <a:pPr algn="just"/>
            <a:endParaRPr lang="tr-TR" dirty="0"/>
          </a:p>
          <a:p>
            <a:pPr algn="just"/>
            <a:r>
              <a:rPr lang="tr-TR" dirty="0"/>
              <a:t>TÜBİTAK (2204A-2204C-2204D-4006-4007) yarışma takvimi doğrultusunda öğretmen ve öğrencilerin yarışmalara yönlendirilmesi sağlanacaktır.</a:t>
            </a:r>
          </a:p>
          <a:p>
            <a:pPr algn="just"/>
            <a:endParaRPr lang="tr-TR" dirty="0"/>
          </a:p>
        </p:txBody>
      </p:sp>
      <p:pic>
        <p:nvPicPr>
          <p:cNvPr id="2" name="Resim 1">
            <a:extLst>
              <a:ext uri="{FF2B5EF4-FFF2-40B4-BE49-F238E27FC236}">
                <a16:creationId xmlns:a16="http://schemas.microsoft.com/office/drawing/2014/main" id="{CC68C441-1FBD-E58F-4C81-1A299D9D67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94742" y="54869"/>
            <a:ext cx="877393" cy="920576"/>
          </a:xfrm>
          <a:prstGeom prst="rect">
            <a:avLst/>
          </a:prstGeom>
        </p:spPr>
      </p:pic>
    </p:spTree>
    <p:extLst>
      <p:ext uri="{BB962C8B-B14F-4D97-AF65-F5344CB8AC3E}">
        <p14:creationId xmlns:p14="http://schemas.microsoft.com/office/powerpoint/2010/main" val="807437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877393"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MADDESİ-9</a:t>
            </a:r>
          </a:p>
        </p:txBody>
      </p:sp>
      <p:sp>
        <p:nvSpPr>
          <p:cNvPr id="9" name="Dikdörtgen 8"/>
          <p:cNvSpPr/>
          <p:nvPr/>
        </p:nvSpPr>
        <p:spPr>
          <a:xfrm>
            <a:off x="614995" y="2151727"/>
            <a:ext cx="8181047" cy="923330"/>
          </a:xfrm>
          <a:prstGeom prst="rect">
            <a:avLst/>
          </a:prstGeom>
        </p:spPr>
        <p:txBody>
          <a:bodyPr wrap="square">
            <a:spAutoFit/>
          </a:bodyPr>
          <a:lstStyle/>
          <a:p>
            <a:pPr algn="just"/>
            <a:endParaRPr lang="tr-TR" dirty="0"/>
          </a:p>
          <a:p>
            <a:pPr algn="just"/>
            <a:r>
              <a:rPr lang="tr-TR" dirty="0"/>
              <a:t>Aile ve Sosyal İl Müdürlüğü ile Sevgi Evlerine gezi ve etkinlikler düzenlemek.</a:t>
            </a:r>
          </a:p>
          <a:p>
            <a:pPr algn="just"/>
            <a:endParaRPr lang="tr-TR" dirty="0"/>
          </a:p>
        </p:txBody>
      </p:sp>
      <p:sp>
        <p:nvSpPr>
          <p:cNvPr id="2" name="Dikdörtgen 1"/>
          <p:cNvSpPr/>
          <p:nvPr/>
        </p:nvSpPr>
        <p:spPr>
          <a:xfrm>
            <a:off x="1281953" y="1217724"/>
            <a:ext cx="6096000" cy="646331"/>
          </a:xfrm>
          <a:prstGeom prst="rect">
            <a:avLst/>
          </a:prstGeom>
          <a:ln w="38100"/>
        </p:spPr>
        <p:style>
          <a:lnRef idx="2">
            <a:schemeClr val="accent1"/>
          </a:lnRef>
          <a:fillRef idx="1">
            <a:schemeClr val="lt1"/>
          </a:fillRef>
          <a:effectRef idx="0">
            <a:schemeClr val="accent1"/>
          </a:effectRef>
          <a:fontRef idx="minor">
            <a:schemeClr val="dk1"/>
          </a:fontRef>
        </p:style>
        <p:txBody>
          <a:bodyPr>
            <a:spAutoFit/>
          </a:bodyPr>
          <a:lstStyle/>
          <a:p>
            <a:pPr algn="just"/>
            <a:r>
              <a:rPr lang="tr-TR" dirty="0">
                <a:ln w="0"/>
                <a:solidFill>
                  <a:schemeClr val="accent1"/>
                </a:solidFill>
                <a:effectLst>
                  <a:outerShdw blurRad="38100" dist="25400" dir="5400000" algn="ctr" rotWithShape="0">
                    <a:srgbClr val="6E747A">
                      <a:alpha val="43000"/>
                    </a:srgbClr>
                  </a:outerShdw>
                </a:effectLst>
              </a:rPr>
              <a:t>Ortak gerçekleştirmeyi planladığınız “toplum hizmeti” çalışmaları ve “sosyal sorumluluk” projeleriniz?</a:t>
            </a:r>
          </a:p>
        </p:txBody>
      </p:sp>
    </p:spTree>
    <p:extLst>
      <p:ext uri="{BB962C8B-B14F-4D97-AF65-F5344CB8AC3E}">
        <p14:creationId xmlns:p14="http://schemas.microsoft.com/office/powerpoint/2010/main" val="95126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1031"/>
            <a:ext cx="677333" cy="65583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50" y="107575"/>
            <a:ext cx="577166" cy="695817"/>
          </a:xfrm>
          <a:prstGeom prst="rect">
            <a:avLst/>
          </a:prstGeom>
        </p:spPr>
      </p:pic>
      <p:pic>
        <p:nvPicPr>
          <p:cNvPr id="4" name="Resim 3"/>
          <p:cNvPicPr>
            <a:picLocks noChangeAspect="1"/>
          </p:cNvPicPr>
          <p:nvPr/>
        </p:nvPicPr>
        <p:blipFill>
          <a:blip r:embed="rId4"/>
          <a:stretch>
            <a:fillRect/>
          </a:stretch>
        </p:blipFill>
        <p:spPr>
          <a:xfrm>
            <a:off x="468854" y="1228165"/>
            <a:ext cx="8567570" cy="5020431"/>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
        <p:nvSpPr>
          <p:cNvPr id="8" name="Unvan 1"/>
          <p:cNvSpPr>
            <a:spLocks noGrp="1"/>
          </p:cNvSpPr>
          <p:nvPr>
            <p:ph type="title"/>
          </p:nvPr>
        </p:nvSpPr>
        <p:spPr>
          <a:xfrm>
            <a:off x="851647" y="199865"/>
            <a:ext cx="7808259"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LİSESİLİSESİ2022-2023 YILI MEB OKUL ORTAKLIĞI PROJESİ EYLEM PLANI</a:t>
            </a:r>
          </a:p>
        </p:txBody>
      </p:sp>
    </p:spTree>
    <p:extLst>
      <p:ext uri="{BB962C8B-B14F-4D97-AF65-F5344CB8AC3E}">
        <p14:creationId xmlns:p14="http://schemas.microsoft.com/office/powerpoint/2010/main" val="2963269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863326"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MADDESİ-9</a:t>
            </a:r>
          </a:p>
        </p:txBody>
      </p:sp>
      <p:sp>
        <p:nvSpPr>
          <p:cNvPr id="9" name="Dikdörtgen 8"/>
          <p:cNvSpPr/>
          <p:nvPr/>
        </p:nvSpPr>
        <p:spPr>
          <a:xfrm>
            <a:off x="614995" y="2151727"/>
            <a:ext cx="8181047" cy="1200329"/>
          </a:xfrm>
          <a:prstGeom prst="rect">
            <a:avLst/>
          </a:prstGeom>
        </p:spPr>
        <p:txBody>
          <a:bodyPr wrap="square">
            <a:spAutoFit/>
          </a:bodyPr>
          <a:lstStyle/>
          <a:p>
            <a:pPr algn="just"/>
            <a:endParaRPr lang="tr-TR" dirty="0"/>
          </a:p>
          <a:p>
            <a:pPr algn="just"/>
            <a:r>
              <a:rPr lang="tr-TR" dirty="0"/>
              <a:t>Aile ve Sosyal İl Müdürlüğü,</a:t>
            </a:r>
          </a:p>
          <a:p>
            <a:pPr algn="just"/>
            <a:r>
              <a:rPr lang="tr-TR" dirty="0"/>
              <a:t>Üniversiteler</a:t>
            </a:r>
          </a:p>
          <a:p>
            <a:pPr algn="just"/>
            <a:r>
              <a:rPr lang="tr-TR" dirty="0"/>
              <a:t>Belediyeler</a:t>
            </a:r>
          </a:p>
        </p:txBody>
      </p:sp>
      <p:sp>
        <p:nvSpPr>
          <p:cNvPr id="2" name="Dikdörtgen 1"/>
          <p:cNvSpPr/>
          <p:nvPr/>
        </p:nvSpPr>
        <p:spPr>
          <a:xfrm>
            <a:off x="1148079" y="1224128"/>
            <a:ext cx="5369261"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0"/>
            <a:r>
              <a:rPr lang="tr-TR" dirty="0">
                <a:ln w="0"/>
                <a:solidFill>
                  <a:schemeClr val="accent1"/>
                </a:solidFill>
                <a:effectLst>
                  <a:outerShdw blurRad="38100" dist="25400" dir="5400000" algn="ctr" rotWithShape="0">
                    <a:srgbClr val="6E747A">
                      <a:alpha val="43000"/>
                    </a:srgbClr>
                  </a:outerShdw>
                </a:effectLst>
              </a:rPr>
              <a:t>İşbirliği hedeflediğiniz kurum ve kuruluşlar?</a:t>
            </a:r>
          </a:p>
        </p:txBody>
      </p:sp>
    </p:spTree>
    <p:extLst>
      <p:ext uri="{BB962C8B-B14F-4D97-AF65-F5344CB8AC3E}">
        <p14:creationId xmlns:p14="http://schemas.microsoft.com/office/powerpoint/2010/main" val="3479508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1007426" cy="920576"/>
          </a:xfrm>
          <a:prstGeom prst="rect">
            <a:avLst/>
          </a:prstGeom>
        </p:spPr>
      </p:pic>
      <p:sp>
        <p:nvSpPr>
          <p:cNvPr id="6" name="Dikdörtgen 5"/>
          <p:cNvSpPr/>
          <p:nvPr/>
        </p:nvSpPr>
        <p:spPr>
          <a:xfrm>
            <a:off x="-521247" y="2351782"/>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MADDESİ-10</a:t>
            </a:r>
          </a:p>
        </p:txBody>
      </p:sp>
      <p:sp>
        <p:nvSpPr>
          <p:cNvPr id="3" name="Dikdörtgen 2"/>
          <p:cNvSpPr/>
          <p:nvPr/>
        </p:nvSpPr>
        <p:spPr>
          <a:xfrm>
            <a:off x="1481376" y="1102081"/>
            <a:ext cx="6597706"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ln w="0"/>
                <a:solidFill>
                  <a:schemeClr val="accent1"/>
                </a:solidFill>
                <a:effectLst>
                  <a:outerShdw blurRad="38100" dist="25400" dir="5400000" algn="ctr" rotWithShape="0">
                    <a:srgbClr val="6E747A">
                      <a:alpha val="43000"/>
                    </a:srgbClr>
                  </a:outerShdw>
                </a:effectLst>
              </a:rPr>
              <a:t>Sosyal etkinlik/ kulüp çalışmaları planlamalarınız?</a:t>
            </a:r>
          </a:p>
          <a:p>
            <a:pPr lvl="0"/>
            <a:endParaRPr lang="tr-TR" dirty="0"/>
          </a:p>
        </p:txBody>
      </p:sp>
      <p:sp>
        <p:nvSpPr>
          <p:cNvPr id="9" name="Dikdörtgen 8"/>
          <p:cNvSpPr/>
          <p:nvPr/>
        </p:nvSpPr>
        <p:spPr>
          <a:xfrm>
            <a:off x="517036" y="3216136"/>
            <a:ext cx="8181047" cy="1754326"/>
          </a:xfrm>
          <a:prstGeom prst="rect">
            <a:avLst/>
          </a:prstGeom>
        </p:spPr>
        <p:txBody>
          <a:bodyPr wrap="square">
            <a:spAutoFit/>
          </a:bodyPr>
          <a:lstStyle/>
          <a:p>
            <a:pPr lvl="0"/>
            <a:endParaRPr lang="tr-TR" dirty="0"/>
          </a:p>
          <a:p>
            <a:pPr marL="285750" indent="-285750" algn="just">
              <a:buFont typeface="Arial" panose="020B0604020202020204" pitchFamily="34" charset="0"/>
              <a:buChar char="•"/>
            </a:pPr>
            <a:r>
              <a:rPr lang="tr-TR" dirty="0"/>
              <a:t>Kitap ve yazar tanıtımı çevrimiçi katılımların sağlanması ve konuk olarak diğer okullardan eğitmen veya öğrencilerin katılımın sağlanması</a:t>
            </a:r>
          </a:p>
          <a:p>
            <a:pPr marL="285750" indent="-285750" algn="just">
              <a:buFont typeface="Arial" panose="020B0604020202020204" pitchFamily="34" charset="0"/>
              <a:buChar char="•"/>
            </a:pPr>
            <a:r>
              <a:rPr lang="tr-TR" dirty="0"/>
              <a:t>Tarihin İzleri konu başlığı baz alınarak tarihi ve kültürel yapıların öğrenciler tarafından tanıtımının yapılması,</a:t>
            </a:r>
          </a:p>
          <a:p>
            <a:pPr marL="285750" indent="-285750" algn="just">
              <a:buFont typeface="Arial" panose="020B0604020202020204" pitchFamily="34" charset="0"/>
              <a:buChar char="•"/>
            </a:pPr>
            <a:r>
              <a:rPr lang="tr-TR" dirty="0"/>
              <a:t>Velilere Yönelik söyleşi faaliyetleri düzenlemesi</a:t>
            </a:r>
          </a:p>
        </p:txBody>
      </p:sp>
      <p:sp>
        <p:nvSpPr>
          <p:cNvPr id="2" name="Dikdörtgen 1"/>
          <p:cNvSpPr/>
          <p:nvPr/>
        </p:nvSpPr>
        <p:spPr>
          <a:xfrm>
            <a:off x="986118" y="2053150"/>
            <a:ext cx="749449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tr-TR" dirty="0">
                <a:ln w="0"/>
                <a:solidFill>
                  <a:schemeClr val="tx1"/>
                </a:solidFill>
                <a:effectLst>
                  <a:outerShdw blurRad="38100" dist="19050" dir="2700000" algn="tl" rotWithShape="0">
                    <a:schemeClr val="dk1">
                      <a:alpha val="40000"/>
                    </a:schemeClr>
                  </a:outerShdw>
                </a:effectLst>
              </a:rPr>
              <a:t>Belirlenen ortak alanlarda (tarih, matematik, yazarlık, felsefe, bilim, yabancı dil…) atölye çalışmaları, konferanslar, söyleşiler vb. (alan uzmanı kişiler ve velilerin katılımıyla) planlamalarınız?</a:t>
            </a:r>
          </a:p>
        </p:txBody>
      </p:sp>
    </p:spTree>
    <p:extLst>
      <p:ext uri="{BB962C8B-B14F-4D97-AF65-F5344CB8AC3E}">
        <p14:creationId xmlns:p14="http://schemas.microsoft.com/office/powerpoint/2010/main" val="90533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MADDESİ-10</a:t>
            </a:r>
          </a:p>
        </p:txBody>
      </p:sp>
      <p:sp>
        <p:nvSpPr>
          <p:cNvPr id="3" name="Dikdörtgen 2"/>
          <p:cNvSpPr/>
          <p:nvPr/>
        </p:nvSpPr>
        <p:spPr>
          <a:xfrm>
            <a:off x="1348673" y="1061252"/>
            <a:ext cx="6597706"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ln w="0"/>
                <a:solidFill>
                  <a:schemeClr val="accent1"/>
                </a:solidFill>
                <a:effectLst>
                  <a:outerShdw blurRad="38100" dist="25400" dir="5400000" algn="ctr" rotWithShape="0">
                    <a:srgbClr val="6E747A">
                      <a:alpha val="43000"/>
                    </a:srgbClr>
                  </a:outerShdw>
                </a:effectLst>
              </a:rPr>
              <a:t>Sosyal etkinlik/ kulüp çalışmaları planlamalarınız?</a:t>
            </a:r>
          </a:p>
          <a:p>
            <a:pPr lvl="0"/>
            <a:endParaRPr lang="tr-TR" dirty="0"/>
          </a:p>
        </p:txBody>
      </p:sp>
      <p:sp>
        <p:nvSpPr>
          <p:cNvPr id="9" name="Dikdörtgen 8"/>
          <p:cNvSpPr/>
          <p:nvPr/>
        </p:nvSpPr>
        <p:spPr>
          <a:xfrm>
            <a:off x="931590" y="3129313"/>
            <a:ext cx="8181047" cy="2742226"/>
          </a:xfrm>
          <a:prstGeom prst="rect">
            <a:avLst/>
          </a:prstGeom>
        </p:spPr>
        <p:txBody>
          <a:bodyPr wrap="square">
            <a:spAutoFit/>
          </a:bodyPr>
          <a:lstStyle/>
          <a:p>
            <a:pPr lvl="0">
              <a:lnSpc>
                <a:spcPct val="250000"/>
              </a:lnSpc>
            </a:pPr>
            <a:endParaRPr lang="tr-TR" dirty="0"/>
          </a:p>
          <a:p>
            <a:pPr marL="285750" lvl="0" indent="-285750">
              <a:lnSpc>
                <a:spcPct val="250000"/>
              </a:lnSpc>
              <a:buFont typeface="Arial" panose="020B0604020202020204" pitchFamily="34" charset="0"/>
              <a:buChar char="•"/>
            </a:pPr>
            <a:r>
              <a:rPr lang="tr-TR" dirty="0"/>
              <a:t>Ortak okullar arası satranç turnuvası düzenlenmesi.</a:t>
            </a:r>
          </a:p>
          <a:p>
            <a:pPr marL="285750" lvl="0" indent="-285750">
              <a:lnSpc>
                <a:spcPct val="250000"/>
              </a:lnSpc>
              <a:buFont typeface="Arial" panose="020B0604020202020204" pitchFamily="34" charset="0"/>
              <a:buChar char="•"/>
            </a:pPr>
            <a:r>
              <a:rPr lang="tr-TR" dirty="0"/>
              <a:t>İstiklal Marşı’nın Kabul Yıldönümü İle İlgili Resim, Şiir Ve Kompozisyon Yarışması Düzenleme</a:t>
            </a:r>
          </a:p>
        </p:txBody>
      </p:sp>
      <p:sp>
        <p:nvSpPr>
          <p:cNvPr id="2" name="Dikdörtgen 1"/>
          <p:cNvSpPr/>
          <p:nvPr/>
        </p:nvSpPr>
        <p:spPr>
          <a:xfrm>
            <a:off x="1348673" y="2180697"/>
            <a:ext cx="712297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tr-TR" dirty="0">
                <a:ln w="0"/>
                <a:solidFill>
                  <a:schemeClr val="tx1"/>
                </a:solidFill>
                <a:effectLst>
                  <a:outerShdw blurRad="38100" dist="19050" dir="2700000" algn="tl" rotWithShape="0">
                    <a:schemeClr val="dk1">
                      <a:alpha val="40000"/>
                    </a:schemeClr>
                  </a:outerShdw>
                </a:effectLst>
              </a:rPr>
              <a:t>Bilimsel, teknolojik, sosyal, kültürel, sportif ve sanatsal alanlarda iki okul öğrencileri arasında gerçekleştirilecek yarışmalar?</a:t>
            </a:r>
          </a:p>
        </p:txBody>
      </p:sp>
    </p:spTree>
    <p:extLst>
      <p:ext uri="{BB962C8B-B14F-4D97-AF65-F5344CB8AC3E}">
        <p14:creationId xmlns:p14="http://schemas.microsoft.com/office/powerpoint/2010/main" val="628227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MADDESİ-10</a:t>
            </a:r>
          </a:p>
        </p:txBody>
      </p:sp>
      <p:sp>
        <p:nvSpPr>
          <p:cNvPr id="3" name="Dikdörtgen 2"/>
          <p:cNvSpPr/>
          <p:nvPr/>
        </p:nvSpPr>
        <p:spPr>
          <a:xfrm>
            <a:off x="1348673" y="1061252"/>
            <a:ext cx="6597706"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ln w="0"/>
                <a:solidFill>
                  <a:schemeClr val="accent1"/>
                </a:solidFill>
                <a:effectLst>
                  <a:outerShdw blurRad="38100" dist="25400" dir="5400000" algn="ctr" rotWithShape="0">
                    <a:srgbClr val="6E747A">
                      <a:alpha val="43000"/>
                    </a:srgbClr>
                  </a:outerShdw>
                </a:effectLst>
              </a:rPr>
              <a:t>Sosyal etkinlik/ kulüp çalışmaları planlamalarınız?</a:t>
            </a:r>
          </a:p>
          <a:p>
            <a:pPr lvl="0"/>
            <a:endParaRPr lang="tr-TR" dirty="0">
              <a:ln w="0"/>
              <a:solidFill>
                <a:schemeClr val="accent1"/>
              </a:solidFill>
              <a:effectLst>
                <a:outerShdw blurRad="38100" dist="25400" dir="5400000" algn="ctr" rotWithShape="0">
                  <a:srgbClr val="6E747A">
                    <a:alpha val="43000"/>
                  </a:srgbClr>
                </a:outerShdw>
              </a:effectLst>
            </a:endParaRPr>
          </a:p>
        </p:txBody>
      </p:sp>
      <p:sp>
        <p:nvSpPr>
          <p:cNvPr id="9" name="Dikdörtgen 8"/>
          <p:cNvSpPr/>
          <p:nvPr/>
        </p:nvSpPr>
        <p:spPr>
          <a:xfrm>
            <a:off x="677748" y="3070338"/>
            <a:ext cx="8181047" cy="923330"/>
          </a:xfrm>
          <a:prstGeom prst="rect">
            <a:avLst/>
          </a:prstGeom>
        </p:spPr>
        <p:txBody>
          <a:bodyPr wrap="square">
            <a:spAutoFit/>
          </a:bodyPr>
          <a:lstStyle/>
          <a:p>
            <a:pPr lvl="0"/>
            <a:endParaRPr lang="tr-TR" dirty="0"/>
          </a:p>
          <a:p>
            <a:pPr marL="285750" lvl="0" indent="-285750">
              <a:buFont typeface="Arial" panose="020B0604020202020204" pitchFamily="34" charset="0"/>
              <a:buChar char="•"/>
            </a:pPr>
            <a:r>
              <a:rPr lang="tr-TR" dirty="0"/>
              <a:t>YKS Sınavı Öncesi Haziran Ayı akademik başarıyı artırmak için öğrencilerin seri deneme kampına alınması planlanmıştır. </a:t>
            </a:r>
          </a:p>
        </p:txBody>
      </p:sp>
      <p:sp>
        <p:nvSpPr>
          <p:cNvPr id="2" name="Dikdörtgen 1"/>
          <p:cNvSpPr/>
          <p:nvPr/>
        </p:nvSpPr>
        <p:spPr>
          <a:xfrm>
            <a:off x="779929" y="2102974"/>
            <a:ext cx="77634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tr-TR" dirty="0">
                <a:ln w="0"/>
                <a:solidFill>
                  <a:schemeClr val="tx1"/>
                </a:solidFill>
                <a:effectLst>
                  <a:outerShdw blurRad="38100" dist="19050" dir="2700000" algn="tl" rotWithShape="0">
                    <a:schemeClr val="dk1">
                      <a:alpha val="40000"/>
                    </a:schemeClr>
                  </a:outerShdw>
                </a:effectLst>
              </a:rPr>
              <a:t>Akran öğrenmesi ve akademik başarıyı artırmaya yönelik yaz kampı /kış kampı planlamalarınız?</a:t>
            </a:r>
          </a:p>
        </p:txBody>
      </p:sp>
    </p:spTree>
    <p:extLst>
      <p:ext uri="{BB962C8B-B14F-4D97-AF65-F5344CB8AC3E}">
        <p14:creationId xmlns:p14="http://schemas.microsoft.com/office/powerpoint/2010/main" val="1622381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MADDESİ-10</a:t>
            </a:r>
          </a:p>
        </p:txBody>
      </p:sp>
      <p:sp>
        <p:nvSpPr>
          <p:cNvPr id="3" name="Dikdörtgen 2"/>
          <p:cNvSpPr/>
          <p:nvPr/>
        </p:nvSpPr>
        <p:spPr>
          <a:xfrm>
            <a:off x="1348673" y="1061252"/>
            <a:ext cx="6597706"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ln w="0"/>
                <a:solidFill>
                  <a:schemeClr val="accent1"/>
                </a:solidFill>
                <a:effectLst>
                  <a:outerShdw blurRad="38100" dist="25400" dir="5400000" algn="ctr" rotWithShape="0">
                    <a:srgbClr val="6E747A">
                      <a:alpha val="43000"/>
                    </a:srgbClr>
                  </a:outerShdw>
                </a:effectLst>
              </a:rPr>
              <a:t>Sosyal etkinlik/ kulüp çalışmaları planlamalarınız?</a:t>
            </a:r>
          </a:p>
          <a:p>
            <a:pPr lvl="0"/>
            <a:endParaRPr lang="tr-TR" dirty="0"/>
          </a:p>
        </p:txBody>
      </p:sp>
      <p:sp>
        <p:nvSpPr>
          <p:cNvPr id="9" name="Dikdörtgen 8"/>
          <p:cNvSpPr/>
          <p:nvPr/>
        </p:nvSpPr>
        <p:spPr>
          <a:xfrm>
            <a:off x="99843" y="3031887"/>
            <a:ext cx="11801425" cy="4339650"/>
          </a:xfrm>
          <a:prstGeom prst="rect">
            <a:avLst/>
          </a:prstGeom>
        </p:spPr>
        <p:txBody>
          <a:bodyPr wrap="square">
            <a:spAutoFit/>
          </a:bodyPr>
          <a:lstStyle/>
          <a:p>
            <a:pPr lvl="0"/>
            <a:endParaRPr lang="tr-TR" dirty="0"/>
          </a:p>
          <a:p>
            <a:pPr marL="285750" indent="-285750">
              <a:buFont typeface="Arial" panose="020B0604020202020204" pitchFamily="34" charset="0"/>
              <a:buChar char="•"/>
            </a:pPr>
            <a:r>
              <a:rPr lang="tr-TR" dirty="0"/>
              <a:t>Kariyer günleri kapsamında fakülte ve meslek tanıtımı.</a:t>
            </a:r>
          </a:p>
          <a:p>
            <a:pPr marL="285750" indent="-285750">
              <a:buClr>
                <a:schemeClr val="accent1"/>
              </a:buClr>
              <a:buFont typeface="Wingdings" panose="05000000000000000000" pitchFamily="2" charset="2"/>
              <a:buChar char="v"/>
            </a:pPr>
            <a:r>
              <a:rPr lang="tr-TR" sz="1400" dirty="0"/>
              <a:t>İLİMİZDE BULUNAN ATATÜRK ÜNİVERSİTESİ İLE İŞBİRLİĞİ PROTOKOLÜ İMZALANMIŞTIR.</a:t>
            </a:r>
          </a:p>
          <a:p>
            <a:pPr marL="285750" indent="-285750">
              <a:buClr>
                <a:schemeClr val="accent1"/>
              </a:buClr>
              <a:buFont typeface="Wingdings" panose="05000000000000000000" pitchFamily="2" charset="2"/>
              <a:buChar char="v"/>
            </a:pPr>
            <a:r>
              <a:rPr lang="tr-TR" sz="1400" dirty="0"/>
              <a:t>ÜNİVERSİTEMİZDEN AKADEMİK AÇIDAN DESTEK ALINMAKTADIR.</a:t>
            </a:r>
          </a:p>
          <a:p>
            <a:pPr marL="285750" indent="-285750">
              <a:buClr>
                <a:schemeClr val="accent1"/>
              </a:buClr>
              <a:buFont typeface="Wingdings" panose="05000000000000000000" pitchFamily="2" charset="2"/>
              <a:buChar char="v"/>
            </a:pPr>
            <a:r>
              <a:rPr lang="tr-TR" sz="1400" dirty="0"/>
              <a:t>SOSYAL ETKİNLİKLER YÖNETMENLİĞİNDE BELİRTİLEN KULÜPLER SEÇİLMİŞTİR.</a:t>
            </a:r>
          </a:p>
          <a:p>
            <a:pPr marL="285750" indent="-285750">
              <a:buClr>
                <a:schemeClr val="accent1"/>
              </a:buClr>
              <a:buFont typeface="Wingdings" panose="05000000000000000000" pitchFamily="2" charset="2"/>
              <a:buChar char="v"/>
            </a:pPr>
            <a:r>
              <a:rPr lang="tr-TR" sz="1400" dirty="0"/>
              <a:t>OKUL İÇİ MÜNAZARALAR YAPILMAKTADIR.</a:t>
            </a:r>
          </a:p>
          <a:p>
            <a:pPr marL="285750" indent="-285750">
              <a:buClr>
                <a:schemeClr val="accent1"/>
              </a:buClr>
              <a:buFont typeface="Wingdings" panose="05000000000000000000" pitchFamily="2" charset="2"/>
              <a:buChar char="v"/>
            </a:pPr>
            <a:r>
              <a:rPr lang="tr-TR" sz="1400" dirty="0"/>
              <a:t>SPOR KULUBÜ TARAFINDAN OKUL İÇİ VE OKULLAR ARASI TURNUVALARA KATILIM SAĞLANMAKTADIR.</a:t>
            </a:r>
          </a:p>
          <a:p>
            <a:pPr marL="285750" indent="-285750">
              <a:buClr>
                <a:schemeClr val="accent1"/>
              </a:buClr>
              <a:buFont typeface="Wingdings" panose="05000000000000000000" pitchFamily="2" charset="2"/>
              <a:buChar char="v"/>
            </a:pPr>
            <a:r>
              <a:rPr lang="tr-TR" sz="1400" dirty="0"/>
              <a:t>SOSYAL YARDIMLAŞMA KULUBÜMÜZ TARAFINDAN ÖNCELİK OKULUMUZ OLMAK ÜZERE ÇERVEMİZDE YARDIMA MUHTAÇ KİŞİLERİN İHTİYAÇLARI GİDERİLMEKTEDİR.</a:t>
            </a:r>
          </a:p>
          <a:p>
            <a:pPr marL="285750" indent="-285750">
              <a:buClr>
                <a:schemeClr val="accent1"/>
              </a:buClr>
              <a:buFont typeface="Wingdings" panose="05000000000000000000" pitchFamily="2" charset="2"/>
              <a:buChar char="v"/>
            </a:pPr>
            <a:r>
              <a:rPr lang="tr-TR" sz="1400" dirty="0"/>
              <a:t>PANSİYON ÖĞRENCİLERİMİZE İLİMİZİN TURİZM FAALİYETLERİ HER HAFTA YAPTIRILMAKTADIR.</a:t>
            </a:r>
          </a:p>
          <a:p>
            <a:pPr marL="285750" indent="-285750">
              <a:buClr>
                <a:schemeClr val="accent1"/>
              </a:buClr>
              <a:buFont typeface="Wingdings" panose="05000000000000000000" pitchFamily="2" charset="2"/>
              <a:buChar char="v"/>
            </a:pPr>
            <a:r>
              <a:rPr lang="tr-TR" sz="1400" dirty="0"/>
              <a:t>OKUL İÇİ SATRANÇ TURNUVASI YAPILIP ÖDÜLLENDİRME YAPILDI.</a:t>
            </a:r>
          </a:p>
          <a:p>
            <a:pPr marL="285750" indent="-285750">
              <a:buClr>
                <a:schemeClr val="accent1"/>
              </a:buClr>
              <a:buFont typeface="Wingdings" panose="05000000000000000000" pitchFamily="2" charset="2"/>
              <a:buChar char="v"/>
            </a:pPr>
            <a:r>
              <a:rPr lang="tr-TR" sz="1400" dirty="0"/>
              <a:t>ÖĞRENCİLERİMİZ ARASINDA HER AY İSTENDİK DAVRANIŞLARIN EDİNMESİNE YÖNELİK (KİTAP OKUMA,SINIF TEMİZLİĞİ, HAL VE HARAKETLER vb.) DAVRANIŞLAR ÖDÜLLENDİRİLİYOR.</a:t>
            </a:r>
          </a:p>
          <a:p>
            <a:pPr marL="285750" indent="-285750">
              <a:buClr>
                <a:schemeClr val="accent1"/>
              </a:buClr>
              <a:buFont typeface="Wingdings" panose="05000000000000000000" pitchFamily="2" charset="2"/>
              <a:buChar char="v"/>
            </a:pPr>
            <a:r>
              <a:rPr lang="tr-TR" sz="1400" dirty="0"/>
              <a:t>İLÇEMİZİN GENÇLİK MERKEZİ İLE PROTOKOL YAPILARAK HER HAFTA ÇEŞİTLİ ETKİNLİKLER YAPILMAKTADIR.</a:t>
            </a:r>
          </a:p>
          <a:p>
            <a:pPr marL="285750" indent="-285750">
              <a:buClr>
                <a:schemeClr val="accent1"/>
              </a:buClr>
              <a:buFont typeface="Wingdings" panose="05000000000000000000" pitchFamily="2" charset="2"/>
              <a:buChar char="v"/>
            </a:pPr>
            <a:r>
              <a:rPr lang="tr-TR" sz="1400" dirty="0"/>
              <a:t>İLİMİZDE BULUNAN SEVGİ EVLERİNE ZİYARETLER YAPILIYOR</a:t>
            </a:r>
            <a:r>
              <a:rPr lang="tr-TR" dirty="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p:txBody>
      </p:sp>
      <p:sp>
        <p:nvSpPr>
          <p:cNvPr id="2" name="Dikdörtgen 1"/>
          <p:cNvSpPr/>
          <p:nvPr/>
        </p:nvSpPr>
        <p:spPr>
          <a:xfrm>
            <a:off x="976778" y="2354779"/>
            <a:ext cx="73414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tr-TR" dirty="0">
                <a:ln w="0"/>
                <a:solidFill>
                  <a:schemeClr val="tx1"/>
                </a:solidFill>
                <a:effectLst>
                  <a:outerShdw blurRad="38100" dist="19050" dir="2700000" algn="tl" rotWithShape="0">
                    <a:schemeClr val="dk1">
                      <a:alpha val="40000"/>
                    </a:schemeClr>
                  </a:outerShdw>
                </a:effectLst>
              </a:rPr>
              <a:t>Okul-çevre iş birliğini sağlamaya yönelik ortak çalışma planlarınız?</a:t>
            </a:r>
          </a:p>
        </p:txBody>
      </p:sp>
    </p:spTree>
    <p:extLst>
      <p:ext uri="{BB962C8B-B14F-4D97-AF65-F5344CB8AC3E}">
        <p14:creationId xmlns:p14="http://schemas.microsoft.com/office/powerpoint/2010/main" val="1431948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MADDESİ-11</a:t>
            </a:r>
          </a:p>
        </p:txBody>
      </p:sp>
      <p:sp>
        <p:nvSpPr>
          <p:cNvPr id="3" name="Dikdörtgen 2"/>
          <p:cNvSpPr/>
          <p:nvPr/>
        </p:nvSpPr>
        <p:spPr>
          <a:xfrm>
            <a:off x="1348673" y="1061252"/>
            <a:ext cx="6597706"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t>Sınai ve Fikri Mülkiyet Hakkı (Patent/ Faydalı Model/ Marka, Tasarım ve Tescil - </a:t>
            </a:r>
            <a:r>
              <a:rPr lang="tr-TR" dirty="0">
                <a:ln w="0"/>
                <a:solidFill>
                  <a:schemeClr val="accent1"/>
                </a:solidFill>
                <a:effectLst>
                  <a:outerShdw blurRad="38100" dist="25400" dir="5400000" algn="ctr" rotWithShape="0">
                    <a:srgbClr val="6E747A">
                      <a:alpha val="43000"/>
                    </a:srgbClr>
                  </a:outerShdw>
                </a:effectLst>
              </a:rPr>
              <a:t>P/FM/M/T/T</a:t>
            </a:r>
            <a:r>
              <a:rPr lang="tr-TR" dirty="0"/>
              <a:t>) çalışmalarına yönelik planlamalarınız?</a:t>
            </a:r>
          </a:p>
        </p:txBody>
      </p:sp>
      <p:sp>
        <p:nvSpPr>
          <p:cNvPr id="9" name="Dikdörtgen 8"/>
          <p:cNvSpPr/>
          <p:nvPr/>
        </p:nvSpPr>
        <p:spPr>
          <a:xfrm>
            <a:off x="677748" y="3216136"/>
            <a:ext cx="8181047" cy="2742226"/>
          </a:xfrm>
          <a:prstGeom prst="rect">
            <a:avLst/>
          </a:prstGeom>
        </p:spPr>
        <p:txBody>
          <a:bodyPr wrap="square">
            <a:spAutoFit/>
          </a:bodyPr>
          <a:lstStyle/>
          <a:p>
            <a:pPr lvl="0">
              <a:lnSpc>
                <a:spcPct val="250000"/>
              </a:lnSpc>
            </a:pPr>
            <a:endParaRPr lang="tr-TR" dirty="0"/>
          </a:p>
          <a:p>
            <a:pPr marL="285750" lvl="0" indent="-285750">
              <a:lnSpc>
                <a:spcPct val="250000"/>
              </a:lnSpc>
              <a:buFont typeface="Wingdings" panose="05000000000000000000" pitchFamily="2" charset="2"/>
              <a:buChar char="Ø"/>
            </a:pPr>
            <a:r>
              <a:rPr lang="tr-TR" dirty="0"/>
              <a:t>Patent, faydalı model, tasarım ve marka çalışmalarına yönelik işbirlikçi  olarak öğretmenler görevlendirildi.</a:t>
            </a:r>
          </a:p>
          <a:p>
            <a:pPr marL="285750" lvl="0" indent="-285750">
              <a:lnSpc>
                <a:spcPct val="250000"/>
              </a:lnSpc>
              <a:buFont typeface="Wingdings" panose="05000000000000000000" pitchFamily="2" charset="2"/>
              <a:buChar char="Ø"/>
            </a:pPr>
            <a:r>
              <a:rPr lang="tr-TR" dirty="0"/>
              <a:t>Konuyla ilgili işbirlikçi çalışmalar başlatıldı.</a:t>
            </a:r>
          </a:p>
        </p:txBody>
      </p:sp>
      <p:sp>
        <p:nvSpPr>
          <p:cNvPr id="2" name="Dikdörtgen 1"/>
          <p:cNvSpPr/>
          <p:nvPr/>
        </p:nvSpPr>
        <p:spPr>
          <a:xfrm>
            <a:off x="1148080" y="2431568"/>
            <a:ext cx="6096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lvl="0"/>
            <a:r>
              <a:rPr lang="tr-TR" dirty="0">
                <a:ln w="0"/>
                <a:solidFill>
                  <a:schemeClr val="tx1"/>
                </a:solidFill>
                <a:effectLst>
                  <a:outerShdw blurRad="38100" dist="19050" dir="2700000" algn="tl" rotWithShape="0">
                    <a:schemeClr val="dk1">
                      <a:alpha val="40000"/>
                    </a:schemeClr>
                  </a:outerShdw>
                </a:effectLst>
              </a:rPr>
              <a:t>P/FM/M/T/T çalışmaları konusunda işbirlikçi somut planlamalarınız?</a:t>
            </a:r>
          </a:p>
        </p:txBody>
      </p:sp>
    </p:spTree>
    <p:extLst>
      <p:ext uri="{BB962C8B-B14F-4D97-AF65-F5344CB8AC3E}">
        <p14:creationId xmlns:p14="http://schemas.microsoft.com/office/powerpoint/2010/main" val="266137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5A1998E-7DF3-B7A0-C917-FFA494DDD453}"/>
              </a:ext>
            </a:extLst>
          </p:cNvPr>
          <p:cNvPicPr>
            <a:picLocks noChangeAspect="1"/>
          </p:cNvPicPr>
          <p:nvPr/>
        </p:nvPicPr>
        <p:blipFill>
          <a:blip r:embed="rId2"/>
          <a:stretch>
            <a:fillRect/>
          </a:stretch>
        </p:blipFill>
        <p:spPr>
          <a:xfrm>
            <a:off x="295421" y="1545555"/>
            <a:ext cx="9340949" cy="4903381"/>
          </a:xfrm>
          <a:prstGeom prst="rect">
            <a:avLst/>
          </a:prstGeom>
        </p:spPr>
      </p:pic>
      <p:pic>
        <p:nvPicPr>
          <p:cNvPr id="3" name="Resim 2">
            <a:extLst>
              <a:ext uri="{FF2B5EF4-FFF2-40B4-BE49-F238E27FC236}">
                <a16:creationId xmlns:a16="http://schemas.microsoft.com/office/drawing/2014/main" id="{C90A9097-6C84-2018-5287-1E2967846A80}"/>
              </a:ext>
            </a:extLst>
          </p:cNvPr>
          <p:cNvPicPr>
            <a:picLocks noChangeAspect="1"/>
          </p:cNvPicPr>
          <p:nvPr/>
        </p:nvPicPr>
        <p:blipFill>
          <a:blip r:embed="rId3"/>
          <a:stretch>
            <a:fillRect/>
          </a:stretch>
        </p:blipFill>
        <p:spPr>
          <a:xfrm>
            <a:off x="247716" y="295421"/>
            <a:ext cx="9388654" cy="847417"/>
          </a:xfrm>
          <a:prstGeom prst="rect">
            <a:avLst/>
          </a:prstGeom>
        </p:spPr>
      </p:pic>
    </p:spTree>
    <p:extLst>
      <p:ext uri="{BB962C8B-B14F-4D97-AF65-F5344CB8AC3E}">
        <p14:creationId xmlns:p14="http://schemas.microsoft.com/office/powerpoint/2010/main" val="3941688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1001984" y="2377414"/>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MADDESİ-11</a:t>
            </a:r>
          </a:p>
        </p:txBody>
      </p:sp>
      <p:sp>
        <p:nvSpPr>
          <p:cNvPr id="3" name="Dikdörtgen 2"/>
          <p:cNvSpPr/>
          <p:nvPr/>
        </p:nvSpPr>
        <p:spPr>
          <a:xfrm>
            <a:off x="1348673" y="1061252"/>
            <a:ext cx="659770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ln w="0"/>
                <a:solidFill>
                  <a:schemeClr val="accent1"/>
                </a:solidFill>
                <a:effectLst>
                  <a:outerShdw blurRad="38100" dist="25400" dir="5400000" algn="ctr" rotWithShape="0">
                    <a:srgbClr val="6E747A">
                      <a:alpha val="43000"/>
                    </a:srgbClr>
                  </a:outerShdw>
                </a:effectLst>
              </a:rPr>
              <a:t>Sınai ve Fikri Mülkiyet Hakkı (Patent/ Faydalı Model/ Marka, Tasarım ve Tescil - P/FM/M/T/T) çalışmalarına yönelik planlamalarınız?</a:t>
            </a:r>
          </a:p>
        </p:txBody>
      </p:sp>
      <p:sp>
        <p:nvSpPr>
          <p:cNvPr id="9" name="Dikdörtgen 8"/>
          <p:cNvSpPr/>
          <p:nvPr/>
        </p:nvSpPr>
        <p:spPr>
          <a:xfrm>
            <a:off x="1044744" y="3001690"/>
            <a:ext cx="8181047" cy="646331"/>
          </a:xfrm>
          <a:prstGeom prst="rect">
            <a:avLst/>
          </a:prstGeom>
        </p:spPr>
        <p:txBody>
          <a:bodyPr wrap="square">
            <a:spAutoFit/>
          </a:bodyPr>
          <a:lstStyle/>
          <a:p>
            <a:pPr lvl="0"/>
            <a:endParaRPr lang="tr-TR" dirty="0"/>
          </a:p>
          <a:p>
            <a:pPr marL="285750" indent="-285750">
              <a:buFont typeface="Wingdings" panose="05000000000000000000" pitchFamily="2" charset="2"/>
              <a:buChar char="Ø"/>
            </a:pPr>
            <a:r>
              <a:rPr lang="tr-TR" dirty="0"/>
              <a:t>3</a:t>
            </a:r>
          </a:p>
        </p:txBody>
      </p:sp>
      <p:sp>
        <p:nvSpPr>
          <p:cNvPr id="2" name="Dikdörtgen 1"/>
          <p:cNvSpPr/>
          <p:nvPr/>
        </p:nvSpPr>
        <p:spPr>
          <a:xfrm>
            <a:off x="1207113" y="2494014"/>
            <a:ext cx="7390040"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r>
              <a:rPr lang="tr-TR" dirty="0">
                <a:ln w="0"/>
                <a:solidFill>
                  <a:schemeClr val="tx1"/>
                </a:solidFill>
                <a:effectLst>
                  <a:outerShdw blurRad="38100" dist="19050" dir="2700000" algn="tl" rotWithShape="0">
                    <a:schemeClr val="dk1">
                      <a:alpha val="40000"/>
                    </a:schemeClr>
                  </a:outerShdw>
                </a:effectLst>
              </a:rPr>
              <a:t>Ortak kurumlar olarak başvuru ve tescil sayısı hedefleriniz?</a:t>
            </a:r>
          </a:p>
        </p:txBody>
      </p:sp>
    </p:spTree>
    <p:extLst>
      <p:ext uri="{BB962C8B-B14F-4D97-AF65-F5344CB8AC3E}">
        <p14:creationId xmlns:p14="http://schemas.microsoft.com/office/powerpoint/2010/main" val="1267801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MADDESİ-12</a:t>
            </a:r>
          </a:p>
        </p:txBody>
      </p:sp>
      <p:sp>
        <p:nvSpPr>
          <p:cNvPr id="3" name="Dikdörtgen 2"/>
          <p:cNvSpPr/>
          <p:nvPr/>
        </p:nvSpPr>
        <p:spPr>
          <a:xfrm>
            <a:off x="1348673" y="1061252"/>
            <a:ext cx="6597706"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ln w="0"/>
                <a:solidFill>
                  <a:schemeClr val="accent1"/>
                </a:solidFill>
                <a:effectLst>
                  <a:outerShdw blurRad="38100" dist="25400" dir="5400000" algn="ctr" rotWithShape="0">
                    <a:srgbClr val="6E747A">
                      <a:alpha val="43000"/>
                    </a:srgbClr>
                  </a:outerShdw>
                </a:effectLst>
              </a:rPr>
              <a:t>Eğitimde iyi örnekler web sitesinin (</a:t>
            </a:r>
            <a:r>
              <a:rPr lang="tr-TR" dirty="0">
                <a:ln w="0"/>
                <a:solidFill>
                  <a:schemeClr val="accent1"/>
                </a:solidFill>
                <a:effectLst>
                  <a:outerShdw blurRad="38100" dist="25400" dir="5400000" algn="ctr" rotWithShape="0">
                    <a:srgbClr val="6E747A">
                      <a:alpha val="43000"/>
                    </a:srgbClr>
                  </a:outerShdw>
                </a:effectLst>
                <a:hlinkClick r:id="rId4"/>
              </a:rPr>
              <a:t>http://ogmiyiornekler.meb.gov.tr/</a:t>
            </a:r>
            <a:r>
              <a:rPr lang="tr-TR" dirty="0">
                <a:ln w="0"/>
                <a:solidFill>
                  <a:schemeClr val="accent1"/>
                </a:solidFill>
                <a:effectLst>
                  <a:outerShdw blurRad="38100" dist="25400" dir="5400000" algn="ctr" rotWithShape="0">
                    <a:srgbClr val="6E747A">
                      <a:alpha val="43000"/>
                    </a:srgbClr>
                  </a:outerShdw>
                </a:effectLst>
              </a:rPr>
              <a:t>) kullanımı yönünde planlamalarınız?</a:t>
            </a:r>
          </a:p>
        </p:txBody>
      </p:sp>
      <p:sp>
        <p:nvSpPr>
          <p:cNvPr id="9" name="Dikdörtgen 8"/>
          <p:cNvSpPr/>
          <p:nvPr/>
        </p:nvSpPr>
        <p:spPr>
          <a:xfrm>
            <a:off x="614995" y="2151727"/>
            <a:ext cx="8181047" cy="3570208"/>
          </a:xfrm>
          <a:prstGeom prst="rect">
            <a:avLst/>
          </a:prstGeom>
        </p:spPr>
        <p:txBody>
          <a:bodyPr wrap="square">
            <a:spAutoFit/>
          </a:bodyPr>
          <a:lstStyle/>
          <a:p>
            <a:pPr lvl="0"/>
            <a:r>
              <a:rPr lang="tr-TR" dirty="0"/>
              <a:t>Akademik, sosyal, kültürel, sanatsal vb. başarılı uygulama örnekleri konusunda;</a:t>
            </a:r>
          </a:p>
          <a:p>
            <a:pPr lvl="1"/>
            <a:endParaRPr lang="tr-TR" i="1" dirty="0"/>
          </a:p>
          <a:p>
            <a:pPr marL="742950" lvl="1" indent="-285750">
              <a:buFont typeface="Arial" panose="020B0604020202020204" pitchFamily="34" charset="0"/>
              <a:buChar char="•"/>
            </a:pPr>
            <a:r>
              <a:rPr lang="tr-TR" i="1" dirty="0"/>
              <a:t>İyi uygulama örneklerinizin sitede paylaşımı için öngörüleriniz?</a:t>
            </a:r>
          </a:p>
          <a:p>
            <a:pPr lvl="1"/>
            <a:r>
              <a:rPr lang="tr-TR" sz="2000" i="1" dirty="0"/>
              <a:t>Ortak yapılan çalışmalarımızda iyi örneklerin </a:t>
            </a:r>
          </a:p>
          <a:p>
            <a:pPr lvl="1"/>
            <a:endParaRPr lang="tr-TR" sz="2000" i="1" dirty="0"/>
          </a:p>
          <a:p>
            <a:pPr lvl="1"/>
            <a:r>
              <a:rPr lang="tr-TR" sz="2000" dirty="0"/>
              <a:t>(</a:t>
            </a:r>
            <a:r>
              <a:rPr lang="tr-TR" sz="2000" dirty="0">
                <a:hlinkClick r:id="rId4"/>
              </a:rPr>
              <a:t>http://ogmiyiornekler.meb.gov.tr/</a:t>
            </a:r>
            <a:r>
              <a:rPr lang="tr-TR" sz="2000" dirty="0"/>
              <a:t>) ‘de yayınlanması için çalışmalar etkin yürütülecektir. </a:t>
            </a:r>
          </a:p>
          <a:p>
            <a:pPr lvl="1"/>
            <a:endParaRPr lang="tr-TR" sz="2000" dirty="0"/>
          </a:p>
          <a:p>
            <a:pPr marL="285750" indent="-285750">
              <a:buFont typeface="Arial" panose="020B0604020202020204" pitchFamily="34" charset="0"/>
              <a:buChar char="•"/>
            </a:pPr>
            <a:r>
              <a:rPr lang="tr-TR" i="1" dirty="0">
                <a:ln w="0"/>
                <a:solidFill>
                  <a:schemeClr val="accent1"/>
                </a:solidFill>
                <a:effectLst>
                  <a:outerShdw blurRad="38100" dist="25400" dir="5400000" algn="ctr" rotWithShape="0">
                    <a:srgbClr val="6E747A">
                      <a:alpha val="43000"/>
                    </a:srgbClr>
                  </a:outerShdw>
                </a:effectLst>
              </a:rPr>
              <a:t>Site haber akışının düzenli aralıklarla takibi için planlamanız?</a:t>
            </a:r>
          </a:p>
          <a:p>
            <a:r>
              <a:rPr lang="tr-TR" i="1" dirty="0"/>
              <a:t>	Sınıf öğretmenleri aracılığıyla haftalık takiplerinin yapılması sağlanacaktır. </a:t>
            </a:r>
            <a:endParaRPr lang="tr-TR" dirty="0"/>
          </a:p>
        </p:txBody>
      </p:sp>
    </p:spTree>
    <p:extLst>
      <p:ext uri="{BB962C8B-B14F-4D97-AF65-F5344CB8AC3E}">
        <p14:creationId xmlns:p14="http://schemas.microsoft.com/office/powerpoint/2010/main" val="105581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843" y="-45394"/>
            <a:ext cx="1007426" cy="9754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4742" y="54869"/>
            <a:ext cx="763599" cy="920576"/>
          </a:xfrm>
          <a:prstGeom prst="rect">
            <a:avLst/>
          </a:prstGeom>
        </p:spPr>
      </p:pic>
      <p:sp>
        <p:nvSpPr>
          <p:cNvPr id="6" name="Dikdörtgen 5"/>
          <p:cNvSpPr/>
          <p:nvPr/>
        </p:nvSpPr>
        <p:spPr>
          <a:xfrm>
            <a:off x="493614" y="2951946"/>
            <a:ext cx="9197789" cy="954107"/>
          </a:xfrm>
          <a:prstGeom prst="rect">
            <a:avLst/>
          </a:prstGeom>
        </p:spPr>
        <p:txBody>
          <a:bodyPr wrap="square">
            <a:spAutoFit/>
          </a:bodyPr>
          <a:lstStyle/>
          <a:p>
            <a:pPr marL="457200" indent="-457200">
              <a:buFont typeface="Wingdings" panose="05000000000000000000" pitchFamily="2" charset="2"/>
              <a:buChar char="Ø"/>
            </a:pPr>
            <a:endParaRPr lang="tr-TR" sz="2800" dirty="0"/>
          </a:p>
          <a:p>
            <a:pPr marL="457200" indent="-457200">
              <a:buFont typeface="Wingdings" panose="05000000000000000000" pitchFamily="2" charset="2"/>
              <a:buChar char="Ø"/>
            </a:pPr>
            <a:endParaRPr lang="tr-TR" sz="2800" dirty="0"/>
          </a:p>
        </p:txBody>
      </p:sp>
      <p:sp>
        <p:nvSpPr>
          <p:cNvPr id="7" name="Unvan 1"/>
          <p:cNvSpPr txBox="1">
            <a:spLocks/>
          </p:cNvSpPr>
          <p:nvPr/>
        </p:nvSpPr>
        <p:spPr>
          <a:xfrm>
            <a:off x="1148080" y="219083"/>
            <a:ext cx="6918960" cy="446778"/>
          </a:xfrm>
          <a:prstGeom prst="rect">
            <a:avLst/>
          </a:prstGeom>
        </p:spPr>
        <p:txBody>
          <a:bodyPr vert="horz" lIns="91440" tIns="45720" rIns="91440" bIns="45720" numCol="1" rtlCol="0" anchor="t">
            <a:prstTxWarp prst="textStop">
              <a:avLst/>
            </a:prstTxWarp>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effectLst>
                  <a:glow rad="139700">
                    <a:schemeClr val="accent2">
                      <a:satMod val="175000"/>
                      <a:alpha val="40000"/>
                    </a:schemeClr>
                  </a:glow>
                </a:effectLst>
              </a:rPr>
              <a:t>GÜNDEM MADDESİ-13</a:t>
            </a:r>
          </a:p>
        </p:txBody>
      </p:sp>
      <p:sp>
        <p:nvSpPr>
          <p:cNvPr id="3" name="Dikdörtgen 2"/>
          <p:cNvSpPr/>
          <p:nvPr/>
        </p:nvSpPr>
        <p:spPr>
          <a:xfrm>
            <a:off x="1348673" y="1061252"/>
            <a:ext cx="6597706"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tr-TR" dirty="0">
                <a:ln w="0"/>
                <a:solidFill>
                  <a:schemeClr val="tx1"/>
                </a:solidFill>
                <a:effectLst>
                  <a:outerShdw blurRad="38100" dist="25400" dir="5400000" algn="ctr" rotWithShape="0">
                    <a:srgbClr val="6E747A">
                      <a:alpha val="43000"/>
                    </a:srgbClr>
                  </a:outerShdw>
                </a:effectLst>
              </a:rPr>
              <a:t>Okul ortaklığının görünürlüğü ile ilgili planlamalarınız</a:t>
            </a:r>
            <a:r>
              <a:rPr lang="tr-TR" dirty="0">
                <a:ln w="0"/>
                <a:solidFill>
                  <a:schemeClr val="accent1"/>
                </a:solidFill>
                <a:effectLst>
                  <a:outerShdw blurRad="38100" dist="25400" dir="5400000" algn="ctr" rotWithShape="0">
                    <a:srgbClr val="6E747A">
                      <a:alpha val="43000"/>
                    </a:srgbClr>
                  </a:outerShdw>
                </a:effectLst>
              </a:rPr>
              <a:t>?</a:t>
            </a:r>
          </a:p>
        </p:txBody>
      </p:sp>
      <p:sp>
        <p:nvSpPr>
          <p:cNvPr id="9" name="Dikdörtgen 8"/>
          <p:cNvSpPr/>
          <p:nvPr/>
        </p:nvSpPr>
        <p:spPr>
          <a:xfrm>
            <a:off x="797859" y="3261530"/>
            <a:ext cx="8181047" cy="1508105"/>
          </a:xfrm>
          <a:prstGeom prst="rect">
            <a:avLst/>
          </a:prstGeom>
        </p:spPr>
        <p:txBody>
          <a:bodyPr wrap="square">
            <a:spAutoFit/>
          </a:bodyPr>
          <a:lstStyle/>
          <a:p>
            <a:endParaRPr lang="tr-TR" dirty="0"/>
          </a:p>
          <a:p>
            <a:pPr marL="285750" indent="-285750">
              <a:buFont typeface="Wingdings" panose="05000000000000000000" pitchFamily="2" charset="2"/>
              <a:buChar char="§"/>
            </a:pPr>
            <a:r>
              <a:rPr lang="tr-TR" dirty="0"/>
              <a:t>Okul sitesinde ilgili bölümler oluşturularak çalışmalara ilişkin yayınlar yapılacaktır. </a:t>
            </a:r>
          </a:p>
          <a:p>
            <a:pPr lvl="0"/>
            <a:endParaRPr lang="tr-TR" dirty="0"/>
          </a:p>
          <a:p>
            <a:pPr marL="285750" lvl="0" indent="-285750">
              <a:buFont typeface="Wingdings" panose="05000000000000000000" pitchFamily="2" charset="2"/>
              <a:buChar char="§"/>
            </a:pPr>
            <a:endParaRPr lang="tr-TR" sz="2000" dirty="0"/>
          </a:p>
        </p:txBody>
      </p:sp>
      <p:sp>
        <p:nvSpPr>
          <p:cNvPr id="2" name="Dikdörtgen 1"/>
          <p:cNvSpPr/>
          <p:nvPr/>
        </p:nvSpPr>
        <p:spPr>
          <a:xfrm>
            <a:off x="905435" y="1973462"/>
            <a:ext cx="7040944"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ln w="0"/>
                <a:solidFill>
                  <a:schemeClr val="tx1"/>
                </a:solidFill>
                <a:effectLst>
                  <a:outerShdw blurRad="38100" dist="19050" dir="2700000" algn="tl" rotWithShape="0">
                    <a:schemeClr val="dk1">
                      <a:alpha val="40000"/>
                    </a:schemeClr>
                  </a:outerShdw>
                </a:effectLst>
              </a:rPr>
              <a:t>Ortak okullar olarak kurumsal internet sitelerinizde ortağınız eğitim kurumunu tanıtıcı bölüm/sekme oluşturmak suretiyle yapılan ortak çalışmaların buradan görünürlüğünün sağlanması konusunda planlamanız?</a:t>
            </a:r>
          </a:p>
        </p:txBody>
      </p:sp>
    </p:spTree>
    <p:extLst>
      <p:ext uri="{BB962C8B-B14F-4D97-AF65-F5344CB8AC3E}">
        <p14:creationId xmlns:p14="http://schemas.microsoft.com/office/powerpoint/2010/main" val="189224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1030"/>
            <a:ext cx="851647" cy="931843"/>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49" y="107575"/>
            <a:ext cx="791503" cy="931843"/>
          </a:xfrm>
          <a:prstGeom prst="rect">
            <a:avLst/>
          </a:prstGeom>
        </p:spPr>
      </p:pic>
      <p:pic>
        <p:nvPicPr>
          <p:cNvPr id="3" name="Resim 2"/>
          <p:cNvPicPr>
            <a:picLocks noChangeAspect="1"/>
          </p:cNvPicPr>
          <p:nvPr/>
        </p:nvPicPr>
        <p:blipFill>
          <a:blip r:embed="rId4"/>
          <a:stretch>
            <a:fillRect/>
          </a:stretch>
        </p:blipFill>
        <p:spPr>
          <a:xfrm>
            <a:off x="555812" y="1314381"/>
            <a:ext cx="8382000" cy="5119555"/>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
        <p:nvSpPr>
          <p:cNvPr id="8" name="Unvan 1"/>
          <p:cNvSpPr>
            <a:spLocks noGrp="1"/>
          </p:cNvSpPr>
          <p:nvPr>
            <p:ph type="title"/>
          </p:nvPr>
        </p:nvSpPr>
        <p:spPr>
          <a:xfrm>
            <a:off x="851647" y="199865"/>
            <a:ext cx="7808259"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LİSESİLİSESİ2022-2023 YILI MEB OKUL ORTAKLIĞI PROJESİ EYLEM PLANI</a:t>
            </a:r>
          </a:p>
        </p:txBody>
      </p:sp>
    </p:spTree>
    <p:extLst>
      <p:ext uri="{BB962C8B-B14F-4D97-AF65-F5344CB8AC3E}">
        <p14:creationId xmlns:p14="http://schemas.microsoft.com/office/powerpoint/2010/main" val="87458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1031"/>
            <a:ext cx="851647" cy="789394"/>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50" y="107575"/>
            <a:ext cx="577166" cy="695817"/>
          </a:xfrm>
          <a:prstGeom prst="rect">
            <a:avLst/>
          </a:prstGeom>
        </p:spPr>
      </p:pic>
      <p:pic>
        <p:nvPicPr>
          <p:cNvPr id="4" name="Resim 3"/>
          <p:cNvPicPr>
            <a:picLocks noChangeAspect="1"/>
          </p:cNvPicPr>
          <p:nvPr/>
        </p:nvPicPr>
        <p:blipFill>
          <a:blip r:embed="rId4"/>
          <a:stretch>
            <a:fillRect/>
          </a:stretch>
        </p:blipFill>
        <p:spPr>
          <a:xfrm>
            <a:off x="786932" y="1150973"/>
            <a:ext cx="8106056" cy="5240164"/>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
        <p:nvSpPr>
          <p:cNvPr id="8" name="Unvan 1"/>
          <p:cNvSpPr>
            <a:spLocks noGrp="1"/>
          </p:cNvSpPr>
          <p:nvPr>
            <p:ph type="title"/>
          </p:nvPr>
        </p:nvSpPr>
        <p:spPr>
          <a:xfrm>
            <a:off x="851647" y="199865"/>
            <a:ext cx="7808259"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LİSESİLİSESİ2022-2023 YILI MEB OKUL ORTAKLIĞI PROJESİ EYLEM PLANI</a:t>
            </a:r>
          </a:p>
        </p:txBody>
      </p:sp>
    </p:spTree>
    <p:extLst>
      <p:ext uri="{BB962C8B-B14F-4D97-AF65-F5344CB8AC3E}">
        <p14:creationId xmlns:p14="http://schemas.microsoft.com/office/powerpoint/2010/main" val="415592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47793"/>
            <a:ext cx="677333" cy="65583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50" y="107575"/>
            <a:ext cx="577166" cy="695817"/>
          </a:xfrm>
          <a:prstGeom prst="rect">
            <a:avLst/>
          </a:prstGeom>
        </p:spPr>
      </p:pic>
      <p:pic>
        <p:nvPicPr>
          <p:cNvPr id="3" name="Resim 2"/>
          <p:cNvPicPr>
            <a:picLocks noChangeAspect="1"/>
          </p:cNvPicPr>
          <p:nvPr/>
        </p:nvPicPr>
        <p:blipFill>
          <a:blip r:embed="rId4"/>
          <a:stretch>
            <a:fillRect/>
          </a:stretch>
        </p:blipFill>
        <p:spPr>
          <a:xfrm>
            <a:off x="851646" y="1193145"/>
            <a:ext cx="8157883" cy="5091114"/>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
        <p:nvSpPr>
          <p:cNvPr id="8" name="Unvan 1"/>
          <p:cNvSpPr>
            <a:spLocks noGrp="1"/>
          </p:cNvSpPr>
          <p:nvPr>
            <p:ph type="title"/>
          </p:nvPr>
        </p:nvSpPr>
        <p:spPr>
          <a:xfrm>
            <a:off x="851647" y="199865"/>
            <a:ext cx="7808259"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LİSESİLİSESİ2022-2023 YILI MEB OKUL ORTAKLIĞI PROJESİ EYLEM PLANI</a:t>
            </a:r>
          </a:p>
        </p:txBody>
      </p:sp>
    </p:spTree>
    <p:extLst>
      <p:ext uri="{BB962C8B-B14F-4D97-AF65-F5344CB8AC3E}">
        <p14:creationId xmlns:p14="http://schemas.microsoft.com/office/powerpoint/2010/main" val="409139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9996"/>
            <a:ext cx="677333" cy="65583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20050" y="107575"/>
            <a:ext cx="577166" cy="695817"/>
          </a:xfrm>
          <a:prstGeom prst="rect">
            <a:avLst/>
          </a:prstGeom>
        </p:spPr>
      </p:pic>
      <p:pic>
        <p:nvPicPr>
          <p:cNvPr id="4" name="Resim 3"/>
          <p:cNvPicPr>
            <a:picLocks noChangeAspect="1"/>
          </p:cNvPicPr>
          <p:nvPr/>
        </p:nvPicPr>
        <p:blipFill>
          <a:blip r:embed="rId4"/>
          <a:stretch>
            <a:fillRect/>
          </a:stretch>
        </p:blipFill>
        <p:spPr>
          <a:xfrm>
            <a:off x="677333" y="1371880"/>
            <a:ext cx="8162705" cy="4903414"/>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
        <p:nvSpPr>
          <p:cNvPr id="8" name="Unvan 1"/>
          <p:cNvSpPr>
            <a:spLocks noGrp="1"/>
          </p:cNvSpPr>
          <p:nvPr>
            <p:ph type="title"/>
          </p:nvPr>
        </p:nvSpPr>
        <p:spPr>
          <a:xfrm>
            <a:off x="851647" y="199865"/>
            <a:ext cx="7808259" cy="670560"/>
          </a:xfrm>
        </p:spPr>
        <p:style>
          <a:lnRef idx="3">
            <a:schemeClr val="lt1"/>
          </a:lnRef>
          <a:fillRef idx="1">
            <a:schemeClr val="accent1"/>
          </a:fillRef>
          <a:effectRef idx="1">
            <a:schemeClr val="accent1"/>
          </a:effectRef>
          <a:fontRef idx="minor">
            <a:schemeClr val="lt1"/>
          </a:fontRef>
        </p:style>
        <p:txBody>
          <a:bodyPr>
            <a:normAutofit/>
          </a:bodyPr>
          <a:lstStyle/>
          <a:p>
            <a:pPr algn="ctr"/>
            <a:r>
              <a:rPr lang="tr-TR" sz="1400" dirty="0">
                <a:ln w="0"/>
                <a:solidFill>
                  <a:schemeClr val="tx1"/>
                </a:solidFill>
                <a:effectLst>
                  <a:outerShdw blurRad="38100" dist="19050" dir="2700000" algn="tl" rotWithShape="0">
                    <a:schemeClr val="dk1">
                      <a:alpha val="40000"/>
                    </a:schemeClr>
                  </a:outerShdw>
                </a:effectLst>
              </a:rPr>
              <a:t>ERZURUM İBRAHİM HAKKI FEN LİSESİ- ÇERMİK FEN LİSESİLİSESİ2022-2023 YILI MEB OKUL ORTAKLIĞI PROJESİ EYLEM PLANI</a:t>
            </a:r>
          </a:p>
        </p:txBody>
      </p:sp>
    </p:spTree>
    <p:extLst>
      <p:ext uri="{BB962C8B-B14F-4D97-AF65-F5344CB8AC3E}">
        <p14:creationId xmlns:p14="http://schemas.microsoft.com/office/powerpoint/2010/main" val="1937766989"/>
      </p:ext>
    </p:extLst>
  </p:cSld>
  <p:clrMapOvr>
    <a:masterClrMapping/>
  </p:clrMapOvr>
</p:sld>
</file>

<file path=ppt/theme/theme1.xml><?xml version="1.0" encoding="utf-8"?>
<a:theme xmlns:a="http://schemas.openxmlformats.org/drawingml/2006/main" name="Yüzeyl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zlu Cam">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4435</TotalTime>
  <Words>3420</Words>
  <Application>Microsoft Office PowerPoint</Application>
  <PresentationFormat>Geniş ekran</PresentationFormat>
  <Paragraphs>481</Paragraphs>
  <Slides>59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59</vt:i4>
      </vt:variant>
    </vt:vector>
  </HeadingPairs>
  <TitlesOfParts>
    <vt:vector size="67" baseType="lpstr">
      <vt:lpstr>Arial</vt:lpstr>
      <vt:lpstr>Arial Narrow</vt:lpstr>
      <vt:lpstr>Calibri</vt:lpstr>
      <vt:lpstr>Symbol</vt:lpstr>
      <vt:lpstr>Trebuchet MS</vt:lpstr>
      <vt:lpstr>Wingdings</vt:lpstr>
      <vt:lpstr>Wingdings 3</vt:lpstr>
      <vt:lpstr>Yüzeyler</vt:lpstr>
      <vt:lpstr>Ortak Okullar Toplantı Gündem Maddeleri</vt:lpstr>
      <vt:lpstr>Ortak okullar olarak yapılacak çalışmaların hedef ve performans göstergelerini içeren “ortak eylem planı” çalışmalarınız?</vt:lpstr>
      <vt:lpstr>ERZURUM İBRAHİM HAKKI FEN LİSESİ- ÇERMİK FEN LİSESİ  2022-2023 YILI MEB OKUL ORTAKLIĞI PROJESİ EYLEM PLANI</vt:lpstr>
      <vt:lpstr>PowerPoint Sunusu</vt:lpstr>
      <vt:lpstr>ERZURUM İBRAHİM HAKKI FEN LİSESİ- ÇERMİK FEN LİSESİLİSESİ2022-2023 YILI MEB OKUL ORTAKLIĞI PROJESİ EYLEM PLANI</vt:lpstr>
      <vt:lpstr>ERZURUM İBRAHİM HAKKI FEN LİSESİ- ÇERMİK FEN LİSESİLİSESİ2022-2023 YILI MEB OKUL ORTAKLIĞI PROJESİ EYLEM PLANI</vt:lpstr>
      <vt:lpstr>ERZURUM İBRAHİM HAKKI FEN LİSESİ- ÇERMİK FEN LİSESİLİSESİ2022-2023 YILI MEB OKUL ORTAKLIĞI PROJESİ EYLEM PLANI</vt:lpstr>
      <vt:lpstr>ERZURUM İBRAHİM HAKKI FEN LİSESİ- ÇERMİK FEN LİSESİLİSESİ2022-2023 YILI MEB OKUL ORTAKLIĞI PROJESİ EYLEM PLANI</vt:lpstr>
      <vt:lpstr>ERZURUM İBRAHİM HAKKI FEN LİSESİ- ÇERMİK FEN LİSESİLİSESİ2022-2023 YILI MEB OKUL ORTAKLIĞI PROJESİ EYLEM PLANI</vt:lpstr>
      <vt:lpstr>Öğrenme eksiklikleri ve kayıplarının tespiti ve giderilmesine yönelik planlamalarınız?   1-Düzey belirleme sınavları ile ilgili akademik planlamanız? </vt:lpstr>
      <vt:lpstr>Akademik başarıyı artırmaya yönelik planlamalarınız? 1-Ortak öğrenme-öğretme süreçleri (ortak sınav, ortak soru ve materyal havuzu, ortak yıllık plan ve ders planı hazırlama ve uygulama) planlamalarınız? (çevrim içi/ yüz yüze)   </vt:lpstr>
      <vt:lpstr>Akademik başarıyı artırmaya yönelik planlamalarınız?  2-Ortak eğitim ortamlarının (kütüphane, laboratuvar vb.) etkili kullanımına yönelik materyal temini konusunda planlamalarınız?    </vt:lpstr>
      <vt:lpstr>Meslektaş öğrenmeleri (öğrenme ortaklıkları) planlamalarınız?  1-Öğretmenlere yönelik ortak eğitimler, toplantılar, buluşmalar vb. planlarınız? (çevrim içi/ yüz yüze)     </vt:lpstr>
      <vt:lpstr>Meslektaş öğrenmeleri (öğrenme ortaklıkları) planlamalarınız?  2)Öğretmenler arası iş birliği ve tecrübe aktarımına yönelik yazılı/ görsel/ dijital materyal ve kaynakların paylaşımı (e-posta grupları, bilgi ve tecrübe paylaşım grupları, misafir öğretmen uygulaması, ders izleme vb.) planlamanız?     </vt:lpstr>
      <vt:lpstr>Meslektaş öğrenmeleri (öğrenme ortaklıkları) planlamalarınız?  3-Ortak okul koordinatörleri belirlendi mi?     </vt:lpstr>
      <vt:lpstr>Meslektaş öğrenmeleri (öğrenme ortaklıkları) planlamalarınız?  4-Zümre çalışmalarına yönelik planlamalarınız? Ortak zümre başkanları belirlendi.  </vt:lpstr>
      <vt:lpstr>Meslektaş öğrenmeleri (öğrenme ortaklıkları) planlamalarınız?  Zümre çalışmalarının etkililiğine yönelik yapılacak çalışmalar?  </vt:lpstr>
      <vt:lpstr>Zümre çalışmalarında akademik başarıyı artırmaya yönelik hedefleriniz?</vt:lpstr>
      <vt:lpstr>Zümre çalışmalarında akademik başarıyı artırmaya yönelik hedefleriniz?</vt:lpstr>
      <vt:lpstr>Zümre çalışmalarında akademik başarıyı artırmaya yönelik hedefleriniz?</vt:lpstr>
      <vt:lpstr>Zümre çalışmalarında akademik başarıyı artırmaya yönelik hedefleriniz?</vt:lpstr>
      <vt:lpstr>Zümre çalışmalarında akademik başarıyı artırmaya yönelik hedefleriniz?</vt:lpstr>
      <vt:lpstr>Zümre çalışmalarında akademik başarıyı artırmaya yönelik hedefleriniz?</vt:lpstr>
      <vt:lpstr>Zümre çalışmalarında akademik başarıyı artırmaya yönelik hedefleriniz?</vt:lpstr>
      <vt:lpstr>Zümre çalışmalarında akademik başarıyı artırmaya yönelik hedefleriniz?</vt:lpstr>
      <vt:lpstr>Okul yönetiminin katkıları neler olacak?</vt:lpstr>
      <vt:lpstr>Meslek Gelişim Toplulukları/Yönetici ve Öğretmen Hareketliliği için ihtiyaç belirlendi mi? </vt:lpstr>
      <vt:lpstr>YKS’ye yönelik planlamalarınız nelerdir? 2022 YKS analizi yapıldı mı? </vt:lpstr>
      <vt:lpstr>PowerPoint Sunusu</vt:lpstr>
      <vt:lpstr>PowerPoint Sunusu</vt:lpstr>
      <vt:lpstr>Çermik Fen Lisesi YKS-Analizleri</vt:lpstr>
      <vt:lpstr>Rehberlik Servisi Tarafından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Yükseköğretime geçiş sınavlarına hazırlık sürecinde ortak çalışmalarınız?   </vt:lpstr>
      <vt:lpstr>Bakanlığımız yardımcı kaynaklar (http://yardimcikaynaklar.meb.gov.tr/#/)n ve OGM Materyal (https://ogmmateryal.eba.gov.tr/) dijital kaynaklarının kullanımına yönelik planlamalarınız?     Zümreler tarafından derslerin özelliklerine göre ilgili sitelerden öğrenci ve öğretmenlerin yararlanması ve ilgili sitelerin etkin kullanılması konusunda kararlar alınmıştır.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 Okulları Toplantı Gündemi ve Açıklamalar (8 – 25 Ağustos 2022)</dc:title>
  <dc:creator>Microsoft hesabı</dc:creator>
  <cp:lastModifiedBy>Musa BOZTEPE</cp:lastModifiedBy>
  <cp:revision>378</cp:revision>
  <dcterms:created xsi:type="dcterms:W3CDTF">2022-08-04T10:59:51Z</dcterms:created>
  <dcterms:modified xsi:type="dcterms:W3CDTF">2022-10-21T10:18:07Z</dcterms:modified>
</cp:coreProperties>
</file>